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53DCB-9AEE-4D96-A79D-21EA42C9C97C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F2AB5-4630-4FC7-8A31-541EC465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50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B7F249-76AD-488B-8DD3-43B7AD05175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0A7CB-E57A-4458-AA17-A14147DA8B1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57CBB1-9BF4-4A64-8A53-5BB356930F1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06B0C0-8C2F-45FA-8928-867B3016E41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DD8FB-D09E-4CF1-94A6-E8FFA4338DD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D0EEEB-E7CB-4DBB-B90E-7B78E75B5A5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A52CDE-8F05-4519-9134-5A87B1F004C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B0881-14A8-47A3-A83F-409DA3D4607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E2837-4AE7-43E2-AF5B-F47758C498B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C02EED-4380-4B5C-89F1-994F8ABBCEA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FEED4-AEA2-4380-9F22-8BCC06C3A49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1BA0AF-4DC9-423E-8EBA-1F86F102BAD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7FE25-214A-4F30-B31C-7C00C162A91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DEC5E-AC62-4FDC-8469-1C2DCCBFE72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EE97A0-191D-4DC9-B886-C6E68914BDE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5D1814-DD9D-490D-B778-1604838A8D6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26F0C8-A63C-4DB1-AC1C-233EE295BB6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5D0D4-B902-487C-A184-40D2D60587E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60B5D-1CCC-4EBD-A6B0-77EDA14726F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869D17-8C26-4FA3-A06F-5262829BB8C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05142-5EDE-4B89-A3E8-F31CAD7C562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AE6DB-18C5-43C2-8026-39D852D591F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D62182-0791-41EC-B770-8542E9B7BED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743200"/>
            <a:ext cx="8229600" cy="3154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037A-607B-4B02-B88E-CCCA1B31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2A04-62BC-42DD-B003-5AA1591B760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C110-78B4-4522-9D37-833ED8AA6B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w Picture (1)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331157" y="228600"/>
            <a:ext cx="437444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www.letrainingsolutions.com/i/mission_cars.jpg&amp;imgrefurl=http://www.letrainingsolutions.com/mission.html&amp;h=295&amp;w=400&amp;sz=45&amp;tbnid=HqLblFotnFsJ:&amp;tbnh=88&amp;tbnw=119&amp;start=2&amp;prev=/images?q=law+enforcement&amp;hl=en&amp;lr=&amp;ie=UTF-8&amp;sa=N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2" Type="http://schemas.openxmlformats.org/officeDocument/2006/relationships/audio" Target="file:///\\staff\staff_07\jbyam\Shared\Sounds\cops%5b1%5d.wav" TargetMode="External"/><Relationship Id="rId1" Type="http://schemas.openxmlformats.org/officeDocument/2006/relationships/audio" Target="file:///\\slcsheriff1\AValdez$\SAY_DARE\PowerPoint\cops%5b1%5d.wav" TargetMode="External"/><Relationship Id="rId6" Type="http://schemas.openxmlformats.org/officeDocument/2006/relationships/hyperlink" Target="http://images.google.com/imgres?imgurl=www.eastpointpolice.org/PatchCollection/memorial.jpg&amp;imgrefurl=http://www.eastpointpolice.org/PatchCollection.htm&amp;h=248&amp;w=241&amp;sz=12&amp;tbnid=msL6PBqBLoMJ:&amp;tbnh=105&amp;tbnw=103&amp;start=205&amp;prev=/images?q=law+enforcement&amp;start=200&amp;hl=en&amp;lr=&amp;ie=UTF-8&amp;sa=N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taff\staff_07\jbyam\Shared\Sounds\lackrespect.mp3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12" Type="http://schemas.openxmlformats.org/officeDocument/2006/relationships/image" Target="../media/image8.png"/><Relationship Id="rId2" Type="http://schemas.openxmlformats.org/officeDocument/2006/relationships/audio" Target="file:///C:\Documents%20and%20Settings\Cameron\My%20Documents\Shared\Sounds\csangels%5b1%5d.wav" TargetMode="External"/><Relationship Id="rId1" Type="http://schemas.openxmlformats.org/officeDocument/2006/relationships/audio" Target="file:///\\slcsheriff1\AValdez$\SAY_DARE\PowerPoint\csangels%5b1%5d.wav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staff\staff_07\jbyam\Shared\Sounds\bodily%20functions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\\staff\staff_07\jbyam\Shared\Sounds\drgnet01%5b1%5d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taff\staff_07\jbyam\Shared\Sounds\money0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taff\staff_07\jbyam\Shared\Sounds\deskjob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cops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314450"/>
          </a:xfrm>
        </p:spPr>
        <p:txBody>
          <a:bodyPr/>
          <a:lstStyle/>
          <a:p>
            <a:pPr eaLnBrk="1" hangingPunct="1"/>
            <a:r>
              <a:rPr lang="en-US" smtClean="0"/>
              <a:t>Chapter Seventeen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2209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Law Enforcement as an Occupation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5" name="Picture 5" descr="memoria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762000"/>
            <a:ext cx="1644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mission_ca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343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polic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318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badge_k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381000"/>
            <a:ext cx="16764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ps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0"/>
            <a:ext cx="4343400" cy="685800"/>
          </a:xfrm>
        </p:spPr>
        <p:txBody>
          <a:bodyPr/>
          <a:lstStyle/>
          <a:p>
            <a:pPr eaLnBrk="1" hangingPunct="1"/>
            <a:r>
              <a:rPr lang="en-US" sz="3200" u="sng" smtClean="0"/>
              <a:t>Community Contact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60638"/>
            <a:ext cx="8229600" cy="3154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“People Business”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Person to person contact characterizes police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Meet new people from all walks of life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Establish friendships and community contacts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447800"/>
            <a:ext cx="3200400" cy="914400"/>
          </a:xfrm>
        </p:spPr>
        <p:txBody>
          <a:bodyPr/>
          <a:lstStyle/>
          <a:p>
            <a:pPr eaLnBrk="1" hangingPunct="1"/>
            <a:r>
              <a:rPr lang="en-US" sz="3200" u="sng" smtClean="0"/>
              <a:t>Accomplishment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60638"/>
            <a:ext cx="8229600" cy="3154362"/>
          </a:xfrm>
        </p:spPr>
        <p:txBody>
          <a:bodyPr/>
          <a:lstStyle/>
          <a:p>
            <a:pPr eaLnBrk="1" hangingPunct="1"/>
            <a:r>
              <a:rPr lang="en-US" smtClean="0"/>
              <a:t>Follow case from beginning to end</a:t>
            </a:r>
          </a:p>
          <a:p>
            <a:pPr lvl="2" eaLnBrk="1" hangingPunct="1"/>
            <a:r>
              <a:rPr lang="en-US" smtClean="0"/>
              <a:t>Gather evidence, find suspect, take case to court, guilty conviction</a:t>
            </a:r>
          </a:p>
          <a:p>
            <a:pPr eaLnBrk="1" hangingPunct="1"/>
            <a:r>
              <a:rPr lang="en-US" smtClean="0"/>
              <a:t>Well planned search warrant or operation</a:t>
            </a:r>
          </a:p>
          <a:p>
            <a:pPr eaLnBrk="1" hangingPunct="1"/>
            <a:r>
              <a:rPr lang="en-US" smtClean="0"/>
              <a:t>Feeling of confidence and self worth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u="sng" smtClean="0"/>
              <a:t>Satisfaction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41638"/>
            <a:ext cx="5486400" cy="3154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Job is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Helping to make society a better place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Saving a life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Defuse dangerous situation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Arrest criminals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Positive role model</a:t>
            </a:r>
          </a:p>
        </p:txBody>
      </p:sp>
      <p:pic>
        <p:nvPicPr>
          <p:cNvPr id="15364" name="Picture 4" descr="Iro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3200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ash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91000"/>
            <a:ext cx="329565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/>
              <a:t>Respect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Most people have respect for law enforcement</a:t>
            </a:r>
          </a:p>
          <a:p>
            <a:pPr eaLnBrk="1" hangingPunct="1"/>
            <a:r>
              <a:rPr lang="en-US" sz="2800" smtClean="0"/>
              <a:t>Law enforcement demands certain kind of individual</a:t>
            </a:r>
            <a:endParaRPr lang="en-US" smtClean="0"/>
          </a:p>
        </p:txBody>
      </p:sp>
      <p:pic>
        <p:nvPicPr>
          <p:cNvPr id="7" name="lackresp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8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csangels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04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u="sng" smtClean="0"/>
              <a:t>Job Opportunities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60198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640,000 employed in federal, state, county, and city law enforcement.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Civilian staff positions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Equal opportunity for women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16389" name="Picture 5" descr="Dispatc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419600"/>
            <a:ext cx="224313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1544522-573111-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905000"/>
            <a:ext cx="16224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fbi-naa-logo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648200"/>
            <a:ext cx="1778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SALTLAK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895600"/>
            <a:ext cx="12303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 descr="zHighway%20Patro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4724400"/>
            <a:ext cx="23860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Charlie s Angel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sangels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8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411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u="sng" dirty="0" smtClean="0"/>
              <a:t>Minimum Qualifications and Testing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24200"/>
            <a:ext cx="4038600" cy="2849563"/>
          </a:xfrm>
        </p:spPr>
        <p:txBody>
          <a:bodyPr/>
          <a:lstStyle/>
          <a:p>
            <a:pPr eaLnBrk="1" hangingPunct="1"/>
            <a:r>
              <a:rPr lang="en-US" dirty="0" smtClean="0"/>
              <a:t>Citizenship</a:t>
            </a:r>
          </a:p>
          <a:p>
            <a:pPr eaLnBrk="1" hangingPunct="1"/>
            <a:r>
              <a:rPr lang="en-US" dirty="0" smtClean="0"/>
              <a:t>Character</a:t>
            </a:r>
          </a:p>
          <a:p>
            <a:pPr eaLnBrk="1" hangingPunct="1"/>
            <a:r>
              <a:rPr lang="en-US" dirty="0" smtClean="0"/>
              <a:t>Written Test</a:t>
            </a:r>
          </a:p>
          <a:p>
            <a:pPr eaLnBrk="1" hangingPunct="1"/>
            <a:r>
              <a:rPr lang="en-US" dirty="0" smtClean="0"/>
              <a:t>Physical Examination</a:t>
            </a:r>
          </a:p>
          <a:p>
            <a:pPr eaLnBrk="1" hangingPunct="1"/>
            <a:r>
              <a:rPr lang="en-US" dirty="0" smtClean="0"/>
              <a:t>Physical Agility Test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24200"/>
            <a:ext cx="4038600" cy="3001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Psychological Assessment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Oral Interview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Certification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Application for employment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u="sng" smtClean="0"/>
              <a:t>Citizenship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Must be citizen of the United States</a:t>
            </a:r>
          </a:p>
          <a:p>
            <a:pPr eaLnBrk="1" hangingPunct="1"/>
            <a:r>
              <a:rPr lang="en-US" sz="2800" smtClean="0"/>
              <a:t>In some cases, the officer must reside in the jurisdictional limits of their agency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/>
              <a:t>Character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670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Background Investigation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Honesty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Integrity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Reputation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Credit Rating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Driving Record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Criminal History</a:t>
            </a:r>
          </a:p>
          <a:p>
            <a:pPr lvl="2" eaLnBrk="1" hangingPunct="1">
              <a:buFontTx/>
              <a:buNone/>
            </a:pPr>
            <a:r>
              <a:rPr lang="en-US" sz="1800" dirty="0" smtClean="0"/>
              <a:t>Alcohol/Drug use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Any felony conviction</a:t>
            </a:r>
          </a:p>
          <a:p>
            <a:pPr eaLnBrk="1" hangingPunct="1"/>
            <a:r>
              <a:rPr lang="en-US" sz="2400" dirty="0" smtClean="0"/>
              <a:t>Crime involving dishonesty</a:t>
            </a:r>
          </a:p>
          <a:p>
            <a:pPr eaLnBrk="1" hangingPunct="1"/>
            <a:r>
              <a:rPr lang="en-US" sz="2400" dirty="0" smtClean="0"/>
              <a:t>Unlawful sexual conduct</a:t>
            </a:r>
          </a:p>
          <a:p>
            <a:pPr eaLnBrk="1" hangingPunct="1"/>
            <a:r>
              <a:rPr lang="en-US" sz="2400" dirty="0" smtClean="0"/>
              <a:t>Physical violence</a:t>
            </a:r>
          </a:p>
          <a:p>
            <a:pPr eaLnBrk="1" hangingPunct="1"/>
            <a:r>
              <a:rPr lang="en-US" sz="2400" dirty="0" smtClean="0"/>
              <a:t>Serious traffic offenses</a:t>
            </a:r>
          </a:p>
          <a:p>
            <a:pPr eaLnBrk="1" hangingPunct="1"/>
            <a:r>
              <a:rPr lang="en-US" sz="2400" dirty="0" smtClean="0"/>
              <a:t>Habitual breaking of laws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/>
              <a:t>Written Test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8229600" cy="3154363"/>
          </a:xfrm>
        </p:spPr>
        <p:txBody>
          <a:bodyPr/>
          <a:lstStyle/>
          <a:p>
            <a:pPr eaLnBrk="1" hangingPunct="1"/>
            <a:r>
              <a:rPr lang="en-US" smtClean="0"/>
              <a:t>Reading</a:t>
            </a:r>
          </a:p>
          <a:p>
            <a:pPr eaLnBrk="1" hangingPunct="1"/>
            <a:r>
              <a:rPr lang="en-US" smtClean="0"/>
              <a:t>Report writing</a:t>
            </a:r>
          </a:p>
          <a:p>
            <a:pPr eaLnBrk="1" hangingPunct="1"/>
            <a:r>
              <a:rPr lang="en-US" smtClean="0"/>
              <a:t>Grammar</a:t>
            </a:r>
          </a:p>
          <a:p>
            <a:pPr eaLnBrk="1" hangingPunct="1"/>
            <a:r>
              <a:rPr lang="en-US" smtClean="0"/>
              <a:t>Mathematics</a:t>
            </a:r>
          </a:p>
          <a:p>
            <a:pPr eaLnBrk="1" hangingPunct="1"/>
            <a:r>
              <a:rPr lang="en-US" smtClean="0"/>
              <a:t>Computer skills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/>
              <a:t>Physical Exam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Vision</a:t>
            </a:r>
          </a:p>
          <a:p>
            <a:pPr eaLnBrk="1" hangingPunct="1"/>
            <a:r>
              <a:rPr lang="en-US" smtClean="0"/>
              <a:t>Hearing</a:t>
            </a:r>
          </a:p>
          <a:p>
            <a:pPr eaLnBrk="1" hangingPunct="1"/>
            <a:r>
              <a:rPr lang="en-US" smtClean="0"/>
              <a:t>Back problems</a:t>
            </a:r>
          </a:p>
          <a:p>
            <a:pPr eaLnBrk="1" hangingPunct="1"/>
            <a:r>
              <a:rPr lang="en-US" smtClean="0"/>
              <a:t>Evidence of future medical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Negative Aspects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743200"/>
            <a:ext cx="4038600" cy="3154363"/>
          </a:xfrm>
        </p:spPr>
        <p:txBody>
          <a:bodyPr/>
          <a:lstStyle/>
          <a:p>
            <a:pPr eaLnBrk="1" hangingPunct="1"/>
            <a:r>
              <a:rPr lang="en-US" sz="3200" smtClean="0"/>
              <a:t>Hours &amp; Schedule</a:t>
            </a:r>
          </a:p>
          <a:p>
            <a:pPr eaLnBrk="1" hangingPunct="1"/>
            <a:r>
              <a:rPr lang="en-US" sz="3200" smtClean="0"/>
              <a:t>Financial</a:t>
            </a:r>
          </a:p>
          <a:p>
            <a:pPr eaLnBrk="1" hangingPunct="1"/>
            <a:r>
              <a:rPr lang="en-US" sz="3200" smtClean="0"/>
              <a:t>Physical</a:t>
            </a:r>
          </a:p>
          <a:p>
            <a:pPr eaLnBrk="1" hangingPunct="1"/>
            <a:r>
              <a:rPr lang="en-US" sz="3200" smtClean="0"/>
              <a:t>Emotional</a:t>
            </a:r>
          </a:p>
          <a:p>
            <a:pPr eaLnBrk="1" hangingPunct="1"/>
            <a:r>
              <a:rPr lang="en-US" sz="3200" smtClean="0"/>
              <a:t>Family Life</a:t>
            </a:r>
          </a:p>
        </p:txBody>
      </p:sp>
      <p:pic>
        <p:nvPicPr>
          <p:cNvPr id="8" name="bodily functio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/>
              <a:t>Physical Agility Test</a:t>
            </a:r>
          </a:p>
        </p:txBody>
      </p:sp>
      <p:graphicFrame>
        <p:nvGraphicFramePr>
          <p:cNvPr id="26790" name="Group 166"/>
          <p:cNvGraphicFramePr>
            <a:graphicFrameLocks noGrp="1"/>
          </p:cNvGraphicFramePr>
          <p:nvPr>
            <p:ph type="tbl" idx="1"/>
          </p:nvPr>
        </p:nvGraphicFramePr>
        <p:xfrm>
          <a:off x="381000" y="2743200"/>
          <a:ext cx="8458200" cy="3154364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minute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 (age 21)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 (age 21)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8F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 ups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 ups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Flexibility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mile run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12:15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14:56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u="sng" smtClean="0"/>
              <a:t>Oral Interview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1543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30 minute interview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Conducted by panel of administrators and supervisors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 applicants asked same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Oral communication skills, ability to analyze questions, reaction to pressure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Why do you want to be a police officer?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Could you shoot someone?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Tell us about a time you took a leadership role in a stressful situation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Have you ever violated a policy or rule and 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/>
              <a:t>Certification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440 hours (11 weeks) at P.O.S.T.</a:t>
            </a:r>
          </a:p>
          <a:p>
            <a:pPr eaLnBrk="1" hangingPunct="1"/>
            <a:r>
              <a:rPr lang="en-US" smtClean="0"/>
              <a:t>40 hours in-service training annually to maintain certification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u="sng" smtClean="0"/>
              <a:t>Application for Employment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8229600" cy="31543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Education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Pay scale and benefit package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Promotion possibilities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Geographical location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Primary law enforcement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Size of agency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Agency policies</a:t>
            </a:r>
            <a:r>
              <a:rPr lang="en-US" sz="280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Outside employment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Use of vehicle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Residency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4800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Shift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Non-typical work week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Rotating Shifts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Seniority bid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Fatigue/Stress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Family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Interferes with school or part time work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1371600"/>
            <a:ext cx="5029200" cy="609600"/>
          </a:xfrm>
        </p:spPr>
        <p:txBody>
          <a:bodyPr/>
          <a:lstStyle/>
          <a:p>
            <a:pPr eaLnBrk="1" hangingPunct="1"/>
            <a:r>
              <a:rPr lang="en-US" sz="3200" u="sng" dirty="0" smtClean="0"/>
              <a:t>Hours &amp; Work Schedule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105400" y="2463800"/>
          <a:ext cx="3733800" cy="3632200"/>
        </p:xfrm>
        <a:graphic>
          <a:graphicData uri="http://schemas.openxmlformats.org/presentationml/2006/ole">
            <p:oleObj spid="_x0000_s1027" name="Photo Editor Photo" r:id="rId5" imgW="6942857" imgH="6752381" progId="">
              <p:embed/>
            </p:oleObj>
          </a:graphicData>
        </a:graphic>
      </p:graphicFrame>
      <p:pic>
        <p:nvPicPr>
          <p:cNvPr id="6" name="drgnet01[1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8006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8229600" cy="1143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Most officers work part-time jobs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Negotiate with politically sensitive government leaders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Limited budgets/taxing 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Threat of lawsuit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3124200" y="1524000"/>
            <a:ext cx="2590800" cy="685800"/>
          </a:xfrm>
        </p:spPr>
        <p:txBody>
          <a:bodyPr/>
          <a:lstStyle/>
          <a:p>
            <a:pPr eaLnBrk="1" hangingPunct="1"/>
            <a:r>
              <a:rPr lang="en-US" sz="3200" u="sng" dirty="0" smtClean="0"/>
              <a:t>Financial</a:t>
            </a:r>
          </a:p>
        </p:txBody>
      </p:sp>
      <p:pic>
        <p:nvPicPr>
          <p:cNvPr id="7172" name="Picture 7" descr="mon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86200"/>
            <a:ext cx="246856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oney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676400"/>
            <a:ext cx="2362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u="sng" smtClean="0"/>
              <a:t>Physical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08238"/>
            <a:ext cx="8229600" cy="3154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High risk of death or injury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Stress from danger and seriousness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Suicide rate greater than general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Alcoholism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High blood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Heart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High levels of adrenaline aid in degeneration of vital tissues.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Average life expectancy in U.S. is 76 years compared to law enforcement officers, 59 years.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95400" y="5486400"/>
          <a:ext cx="6934200" cy="1158875"/>
        </p:xfrm>
        <a:graphic>
          <a:graphicData uri="http://schemas.openxmlformats.org/presentationml/2006/ole">
            <p:oleObj spid="_x0000_s2051" name="Photo Editor Photo" r:id="rId5" imgW="5249008" imgH="876190" progId="">
              <p:embed/>
            </p:oleObj>
          </a:graphicData>
        </a:graphic>
      </p:graphicFrame>
      <p:pic>
        <p:nvPicPr>
          <p:cNvPr id="2053" name="Picture 6" descr="alcoholi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209800"/>
            <a:ext cx="12985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lcohol[1].wav">
            <a:hlinkClick r:id="" action="ppaction://media"/>
          </p:cNvPr>
          <p:cNvPicPr>
            <a:picLocks noRot="1" noChangeAspect="1"/>
          </p:cNvPicPr>
          <p:nvPr>
            <a:wavAudioFile r:embed="rId2" name="alcohol[1]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9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ohnWayn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rim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600200"/>
            <a:ext cx="3200400" cy="609600"/>
          </a:xfrm>
        </p:spPr>
        <p:txBody>
          <a:bodyPr/>
          <a:lstStyle/>
          <a:p>
            <a:pPr eaLnBrk="1" hangingPunct="1"/>
            <a:r>
              <a:rPr lang="en-US" sz="3200" u="sng" smtClean="0"/>
              <a:t>Emotional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36838"/>
            <a:ext cx="8229600" cy="3154362"/>
          </a:xfrm>
        </p:spPr>
        <p:txBody>
          <a:bodyPr/>
          <a:lstStyle/>
          <a:p>
            <a:pPr eaLnBrk="1" hangingPunct="1"/>
            <a:r>
              <a:rPr lang="en-US" sz="2000" smtClean="0"/>
              <a:t>Required to view and manage violent and graphic incidents</a:t>
            </a:r>
          </a:p>
          <a:p>
            <a:pPr eaLnBrk="1" hangingPunct="1"/>
            <a:r>
              <a:rPr lang="en-US" sz="2000" smtClean="0"/>
              <a:t>Investigates murder, rape, assault, child abuse</a:t>
            </a:r>
          </a:p>
          <a:p>
            <a:pPr eaLnBrk="1" hangingPunct="1"/>
            <a:r>
              <a:rPr lang="en-US" sz="2000" smtClean="0"/>
              <a:t>Trained to look for and see worst in people</a:t>
            </a:r>
          </a:p>
          <a:p>
            <a:pPr eaLnBrk="1" hangingPunct="1"/>
            <a:r>
              <a:rPr lang="en-US" sz="2000" smtClean="0"/>
              <a:t>Constant subject of attention, limits social contacts to other police officers </a:t>
            </a:r>
          </a:p>
          <a:p>
            <a:pPr eaLnBrk="1" hangingPunct="1"/>
            <a:r>
              <a:rPr lang="en-US" sz="2000" smtClean="0"/>
              <a:t>“John Wayne Syndrome”</a:t>
            </a:r>
          </a:p>
          <a:p>
            <a:pPr lvl="2" eaLnBrk="1" hangingPunct="1">
              <a:buFontTx/>
              <a:buNone/>
            </a:pPr>
            <a:r>
              <a:rPr lang="en-US" sz="2000" smtClean="0"/>
              <a:t>	Cynical, overly serious, emotionally withdrawn, </a:t>
            </a:r>
          </a:p>
          <a:p>
            <a:pPr lvl="2" eaLnBrk="1" hangingPunct="1">
              <a:buFontTx/>
              <a:buNone/>
            </a:pPr>
            <a:r>
              <a:rPr lang="en-US" sz="2000" smtClean="0"/>
              <a:t>	cold, authoritarian</a:t>
            </a:r>
            <a:endParaRPr lang="en-US" sz="1600" smtClean="0"/>
          </a:p>
        </p:txBody>
      </p:sp>
      <p:pic>
        <p:nvPicPr>
          <p:cNvPr id="8198" name="Picture 5" descr="john_way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500" y="4048125"/>
            <a:ext cx="21209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-152400" y="59277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/>
              <a:t>     Super Cop, 24/7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04800" y="5546725"/>
            <a:ext cx="598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   Emotionless even when dealing with own family</a:t>
            </a:r>
          </a:p>
        </p:txBody>
      </p:sp>
      <p:pic>
        <p:nvPicPr>
          <p:cNvPr id="11" name="JohnWayne.wav">
            <a:hlinkClick r:id="" action="ppaction://media"/>
          </p:cNvPr>
          <p:cNvPicPr>
            <a:picLocks noRot="1" noChangeAspect="1"/>
          </p:cNvPicPr>
          <p:nvPr>
            <a:wavAudioFile r:embed="rId1" name="JohnWayne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5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219" grpId="0" build="p" autoUpdateAnimBg="0"/>
      <p:bldP spid="9223" grpId="0" autoUpdateAnimBg="0"/>
      <p:bldP spid="92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676400"/>
            <a:ext cx="2438400" cy="609600"/>
          </a:xfrm>
        </p:spPr>
        <p:txBody>
          <a:bodyPr/>
          <a:lstStyle/>
          <a:p>
            <a:pPr eaLnBrk="1" hangingPunct="1"/>
            <a:r>
              <a:rPr lang="en-US" sz="3200" u="sng" smtClean="0"/>
              <a:t>Family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553200" cy="4068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Communication line with family closes for “protection”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Refuse to talk to spouse/partner about undesirable aspects of job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High rate of divorce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Controlling, demanding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Over-reacts to normal/experimental juvenile behaviors of own children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Overly harsh and restrictive </a:t>
            </a:r>
            <a:endParaRPr lang="en-US" sz="2800" smtClean="0"/>
          </a:p>
        </p:txBody>
      </p:sp>
      <p:pic>
        <p:nvPicPr>
          <p:cNvPr id="9220" name="Picture 5" descr="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2530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iluretocommunicat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53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Positive Aspects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4267200" cy="3154363"/>
          </a:xfrm>
        </p:spPr>
        <p:txBody>
          <a:bodyPr/>
          <a:lstStyle/>
          <a:p>
            <a:pPr eaLnBrk="1" hangingPunct="1"/>
            <a:r>
              <a:rPr lang="en-US" smtClean="0"/>
              <a:t>Variety</a:t>
            </a:r>
          </a:p>
          <a:p>
            <a:pPr eaLnBrk="1" hangingPunct="1"/>
            <a:r>
              <a:rPr lang="en-US" smtClean="0"/>
              <a:t>Community Contact</a:t>
            </a:r>
          </a:p>
          <a:p>
            <a:pPr eaLnBrk="1" hangingPunct="1"/>
            <a:r>
              <a:rPr lang="en-US" smtClean="0"/>
              <a:t>Accomplishments</a:t>
            </a:r>
          </a:p>
          <a:p>
            <a:pPr eaLnBrk="1" hangingPunct="1"/>
            <a:r>
              <a:rPr lang="en-US" smtClean="0"/>
              <a:t>Satisfaction</a:t>
            </a:r>
          </a:p>
          <a:p>
            <a:pPr eaLnBrk="1" hangingPunct="1"/>
            <a:r>
              <a:rPr lang="en-US" smtClean="0"/>
              <a:t>Respect</a:t>
            </a:r>
          </a:p>
        </p:txBody>
      </p:sp>
      <p:pic>
        <p:nvPicPr>
          <p:cNvPr id="3077" name="Picture 7" descr="hand_sh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24400"/>
            <a:ext cx="2590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649288" y="2667000"/>
          <a:ext cx="1103312" cy="2971800"/>
        </p:xfrm>
        <a:graphic>
          <a:graphicData uri="http://schemas.openxmlformats.org/presentationml/2006/ole">
            <p:oleObj spid="_x0000_s3075" name="Photo Editor Photo" r:id="rId5" imgW="743054" imgH="2000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447800"/>
            <a:ext cx="2514600" cy="685800"/>
          </a:xfrm>
        </p:spPr>
        <p:txBody>
          <a:bodyPr/>
          <a:lstStyle/>
          <a:p>
            <a:pPr eaLnBrk="1" hangingPunct="1"/>
            <a:r>
              <a:rPr lang="en-US" sz="3200" u="sng" smtClean="0"/>
              <a:t>Variety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29600" cy="2011363"/>
          </a:xfrm>
        </p:spPr>
        <p:txBody>
          <a:bodyPr/>
          <a:lstStyle/>
          <a:p>
            <a:pPr eaLnBrk="1" hangingPunct="1"/>
            <a:r>
              <a:rPr lang="en-US" sz="2800" smtClean="0"/>
              <a:t>Wide variety of jobs and assignments (depends on size of department)</a:t>
            </a:r>
          </a:p>
          <a:p>
            <a:pPr eaLnBrk="1" hangingPunct="1"/>
            <a:r>
              <a:rPr lang="en-US" sz="2800" smtClean="0"/>
              <a:t>Nothing worse than working a “desk job”</a:t>
            </a:r>
          </a:p>
          <a:p>
            <a:pPr eaLnBrk="1" hangingPunct="1"/>
            <a:r>
              <a:rPr lang="en-US" sz="2800" smtClean="0"/>
              <a:t>Enjoy working non-typical hours</a:t>
            </a:r>
          </a:p>
        </p:txBody>
      </p:sp>
      <p:pic>
        <p:nvPicPr>
          <p:cNvPr id="11268" name="Picture 11" descr="sw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25" y="4572000"/>
            <a:ext cx="28606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 descr="168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0163" y="4191000"/>
            <a:ext cx="25606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csi-seaso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3875" y="4343400"/>
            <a:ext cx="1736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deskjo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291" grpId="0" uiExpand="1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629</Words>
  <Application>Microsoft Office PowerPoint</Application>
  <PresentationFormat>On-screen Show (4:3)</PresentationFormat>
  <Paragraphs>183</Paragraphs>
  <Slides>23</Slides>
  <Notes>23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Chapter Seventeen</vt:lpstr>
      <vt:lpstr>Negative Aspects</vt:lpstr>
      <vt:lpstr>Hours &amp; Work Schedule</vt:lpstr>
      <vt:lpstr>Financial</vt:lpstr>
      <vt:lpstr>Physical</vt:lpstr>
      <vt:lpstr>Emotional</vt:lpstr>
      <vt:lpstr>Family Life</vt:lpstr>
      <vt:lpstr>Positive Aspects</vt:lpstr>
      <vt:lpstr>Variety</vt:lpstr>
      <vt:lpstr>Community Contact</vt:lpstr>
      <vt:lpstr>Accomplishment</vt:lpstr>
      <vt:lpstr>Satisfaction</vt:lpstr>
      <vt:lpstr>Respect</vt:lpstr>
      <vt:lpstr>Job Opportunities</vt:lpstr>
      <vt:lpstr>Minimum Qualifications and Testing</vt:lpstr>
      <vt:lpstr>Citizenship</vt:lpstr>
      <vt:lpstr>Character</vt:lpstr>
      <vt:lpstr>Written Test</vt:lpstr>
      <vt:lpstr>Physical Exam</vt:lpstr>
      <vt:lpstr>Physical Agility Test</vt:lpstr>
      <vt:lpstr>Oral Interview</vt:lpstr>
      <vt:lpstr>Certification</vt:lpstr>
      <vt:lpstr>Application for Employment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Cameron</dc:creator>
  <cp:lastModifiedBy>jburns</cp:lastModifiedBy>
  <cp:revision>8</cp:revision>
  <dcterms:created xsi:type="dcterms:W3CDTF">2010-06-10T15:22:20Z</dcterms:created>
  <dcterms:modified xsi:type="dcterms:W3CDTF">2011-11-09T21:07:40Z</dcterms:modified>
</cp:coreProperties>
</file>