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1710D-3EA9-407A-86D2-7BF935AD06C4}" type="datetimeFigureOut">
              <a:rPr lang="en-US" smtClean="0"/>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B55E9-A84A-4619-AE46-7C22E5924DDA}" type="slidenum">
              <a:rPr lang="en-US" smtClean="0"/>
              <a:pPr/>
              <a:t>‹#›</a:t>
            </a:fld>
            <a:endParaRPr lang="en-US"/>
          </a:p>
        </p:txBody>
      </p:sp>
    </p:spTree>
    <p:extLst>
      <p:ext uri="{BB962C8B-B14F-4D97-AF65-F5344CB8AC3E}">
        <p14:creationId xmlns:p14="http://schemas.microsoft.com/office/powerpoint/2010/main" val="133458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99701A-6BFD-4C80-80B1-51A80B2CF8E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7082F-49D6-4670-909F-6450F616477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D74F11-0985-41A6-A9FB-E83569F6E03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642670-3506-4E7C-9B76-CBBBE273484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9AD72F-2A65-47A3-9E17-AFE0B204C54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AD4A62-0D35-4A30-AFCE-2C599EB05C5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9710E2-B06D-445E-A34D-957AFB52B0E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14D6BC-91AC-4690-96D9-5AADF50B3BF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929536-8E51-478D-B160-DAA4E1504BC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5F8EC-9681-4D5E-9EAE-686DF0BA79A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428DDC-04A2-4493-A67B-85E51E4FE054}"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E664E-C89A-4548-AE62-6CB250E28F9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D2755-F864-4988-B6E3-5C04DCF6A48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F5A9A-0BFE-4999-8B70-53F150930A6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7BC021-F5CA-4EAC-A4FC-AEECACE2774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224415-D75D-498C-BDF3-AC6DEEE1694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454465-DBEB-46D2-B960-8E9E55D762E6}"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72F5B1-B3AA-4B40-8C07-7818133F6B68}"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89DB90-5304-409D-AE60-D2771731274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5A1B9-3A57-48DD-8D44-D040DE81913B}"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1B1913-2E8E-4B7A-965C-F1D97BCC0DF0}"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45B47-DB70-458D-9222-EF4697FE98A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BAD407-09B2-449F-B678-50D1F5E9798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9D43D-D84E-413E-9E59-CFD733A05387}"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3BCB9F-E598-4ECD-B824-937356DEBDC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99B9C0-9006-4F09-9CFB-3C1C01C2914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62E3B-E0EF-4D30-8476-138A29746064}"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C88770-A480-44FE-BACC-BBA243FF949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192866-7F21-49C8-B06D-226922D7CA3B}"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250071-9F90-4FC2-B66F-D504C99CE7E7}"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0083C2-2885-4FE4-96C7-7FE421BDC025}"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ED620E-C042-4FF7-8C79-C7B0BEDA91D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DAAC81-1D1B-4D7A-8BC2-40E6AB131338}"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D8F966-4843-41CC-AD82-CEB07AECE29C}"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C0405F-497F-466F-A2E1-07BDEF6FD1F9}"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D6318-D0FD-4B20-B613-BBAFCD68E923}"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3AF6E-0AA9-4C46-AC42-0888EC164E44}"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3F8D8F-40E5-4070-BB0A-54E40B9EC8BF}"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46F1B-6B34-468F-BEC6-7E89E97F1D12}" type="slidenum">
              <a:rPr lang="en-US" smtClean="0"/>
              <a:pPr/>
              <a:t>44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D66655-EC27-417D-B737-7228B96006F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8528AD-FB2F-462A-9055-D4081C613CF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F7A7FF-5F99-43FB-B16B-0940DCCF5C97}"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BE590-9FE9-4A08-A2AA-528C2C1D568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AD3035-CD2B-4719-B9B0-97AB9146729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A9418B-2625-4EA2-B674-3DF0E42D4B94}"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9418B-2625-4EA2-B674-3DF0E42D4B94}"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9418B-2625-4EA2-B674-3DF0E42D4B94}"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9418B-2625-4EA2-B674-3DF0E42D4B94}"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9418B-2625-4EA2-B674-3DF0E42D4B94}"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A9418B-2625-4EA2-B674-3DF0E42D4B94}"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A9418B-2625-4EA2-B674-3DF0E42D4B94}" type="datetimeFigureOut">
              <a:rPr lang="en-US" smtClean="0"/>
              <a:pPr/>
              <a:t>9/22/2011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9418B-2625-4EA2-B674-3DF0E42D4B94}" type="datetimeFigureOut">
              <a:rPr lang="en-US" smtClean="0"/>
              <a:pPr/>
              <a:t>9/22/2011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9418B-2625-4EA2-B674-3DF0E42D4B94}" type="datetimeFigureOut">
              <a:rPr lang="en-US" smtClean="0"/>
              <a:pPr/>
              <a:t>9/22/2011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9418B-2625-4EA2-B674-3DF0E42D4B94}"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9418B-2625-4EA2-B674-3DF0E42D4B94}"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3D03-0C48-4C6A-8D0A-38F50F805F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371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9418B-2625-4EA2-B674-3DF0E42D4B94}" type="datetimeFigureOut">
              <a:rPr lang="en-US" smtClean="0"/>
              <a:pPr/>
              <a:t>9/22/2011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3D03-0C48-4C6A-8D0A-38F50F805F98}" type="slidenum">
              <a:rPr lang="en-US" smtClean="0"/>
              <a:pPr/>
              <a:t>‹#›</a:t>
            </a:fld>
            <a:endParaRPr lang="en-US"/>
          </a:p>
        </p:txBody>
      </p:sp>
      <p:pic>
        <p:nvPicPr>
          <p:cNvPr id="7" name="Picture 6" descr="New Picture (1).png"/>
          <p:cNvPicPr>
            <a:picLocks noChangeAspect="1"/>
          </p:cNvPicPr>
          <p:nvPr userDrawn="1"/>
        </p:nvPicPr>
        <p:blipFill>
          <a:blip r:embed="rId13" cstate="print"/>
          <a:stretch>
            <a:fillRect/>
          </a:stretch>
        </p:blipFill>
        <p:spPr>
          <a:xfrm>
            <a:off x="2057400" y="228600"/>
            <a:ext cx="4957701" cy="1295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audio" Target="file:///E:\Media%20Files\Police%20Dept%20Voice%20Mail.wma" TargetMode="External"/><Relationship Id="rId7" Type="http://schemas.openxmlformats.org/officeDocument/2006/relationships/image" Target="../media/image3.png"/><Relationship Id="rId12" Type="http://schemas.openxmlformats.org/officeDocument/2006/relationships/image" Target="../media/image6.jpeg"/><Relationship Id="rId2" Type="http://schemas.openxmlformats.org/officeDocument/2006/relationships/audio" Target="file:///\\slcsheriff1\SHudson$\PowerPoint\Sounds\Voice%20Mail.wma" TargetMode="Externa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2.png"/><Relationship Id="rId4" Type="http://schemas.openxmlformats.org/officeDocument/2006/relationships/audio" Target="file:///C:\Documents%20and%20Settings\Cameron\My%20Documents\Shared\Sounds\Voice%20Mail.wma" TargetMode="External"/><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C:\Documents%20and%20Settings\Cameron\My%20Documents\Shared\Sounds\fstones1.wav"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hyperlink" Target="http://images.google.com/imgres?imgurl=http://home.earthlink.net/~kolsky/pix/photos/hollywood-sign-closeup2.jpg&amp;imgrefurl=http://www.surreybrass.co.uk/hepworth.htm&amp;h=480&amp;w=640&amp;sz=44&amp;tbnid=wY-xDWgAxysJ:&amp;tbnh=101&amp;tbnw=134&amp;start=4&amp;prev=/images?q=Hollywood+sign&amp;hl=en&amp;lr=&amp;ie=UTF-8&amp;sa=G" TargetMode="Externa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3.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Voice Mail.wma">
            <a:hlinkClick r:id="" action="ppaction://media"/>
          </p:cNvPr>
          <p:cNvPicPr>
            <a:picLocks noRot="1" noChangeAspect="1" noChangeArrowheads="1"/>
          </p:cNvPicPr>
          <p:nvPr>
            <a:audioFile r:link="rId2"/>
          </p:nvPr>
        </p:nvPicPr>
        <p:blipFill>
          <a:blip r:embed="rId7" cstate="print"/>
          <a:srcRect/>
          <a:stretch>
            <a:fillRect/>
          </a:stretch>
        </p:blipFill>
        <p:spPr bwMode="auto">
          <a:xfrm>
            <a:off x="4419600" y="3276600"/>
            <a:ext cx="304800" cy="304800"/>
          </a:xfrm>
          <a:prstGeom prst="rect">
            <a:avLst/>
          </a:prstGeom>
          <a:noFill/>
          <a:ln w="9525">
            <a:noFill/>
            <a:miter lim="800000"/>
            <a:headEnd/>
            <a:tailEnd/>
          </a:ln>
        </p:spPr>
      </p:pic>
      <p:pic>
        <p:nvPicPr>
          <p:cNvPr id="3079" name="Police Dept Voice Mail.wma">
            <a:hlinkClick r:id="" action="ppaction://media"/>
          </p:cNvPr>
          <p:cNvPicPr>
            <a:picLocks noRot="1" noChangeAspect="1" noChangeArrowheads="1"/>
          </p:cNvPicPr>
          <p:nvPr>
            <a:audioFile r:link="rId3"/>
          </p:nvPr>
        </p:nvPicPr>
        <p:blipFill>
          <a:blip r:embed="rId8" cstate="print"/>
          <a:srcRect/>
          <a:stretch>
            <a:fillRect/>
          </a:stretch>
        </p:blipFill>
        <p:spPr bwMode="auto">
          <a:xfrm>
            <a:off x="1219200" y="5410200"/>
            <a:ext cx="304800" cy="304800"/>
          </a:xfrm>
          <a:prstGeom prst="rect">
            <a:avLst/>
          </a:prstGeom>
          <a:noFill/>
          <a:ln w="9525">
            <a:noFill/>
            <a:miter lim="800000"/>
            <a:headEnd/>
            <a:tailEnd/>
          </a:ln>
        </p:spPr>
      </p:pic>
      <p:sp>
        <p:nvSpPr>
          <p:cNvPr id="1029" name="Rectangle 2"/>
          <p:cNvSpPr>
            <a:spLocks noGrp="1" noChangeArrowheads="1"/>
          </p:cNvSpPr>
          <p:nvPr>
            <p:ph type="ctrTitle"/>
          </p:nvPr>
        </p:nvSpPr>
        <p:spPr>
          <a:xfrm>
            <a:off x="609600" y="1371600"/>
            <a:ext cx="7772400" cy="1143000"/>
          </a:xfrm>
        </p:spPr>
        <p:txBody>
          <a:bodyPr/>
          <a:lstStyle/>
          <a:p>
            <a:pPr eaLnBrk="1" hangingPunct="1"/>
            <a:r>
              <a:rPr lang="en-US" dirty="0" smtClean="0"/>
              <a:t>Chapter One</a:t>
            </a:r>
          </a:p>
        </p:txBody>
      </p:sp>
      <p:sp>
        <p:nvSpPr>
          <p:cNvPr id="1030" name="Rectangle 3"/>
          <p:cNvSpPr>
            <a:spLocks noGrp="1" noChangeArrowheads="1"/>
          </p:cNvSpPr>
          <p:nvPr>
            <p:ph type="subTitle" idx="1"/>
          </p:nvPr>
        </p:nvSpPr>
        <p:spPr>
          <a:xfrm>
            <a:off x="1219200" y="2286000"/>
            <a:ext cx="6400800" cy="1752600"/>
          </a:xfrm>
        </p:spPr>
        <p:txBody>
          <a:bodyPr/>
          <a:lstStyle/>
          <a:p>
            <a:pPr eaLnBrk="1" hangingPunct="1"/>
            <a:r>
              <a:rPr lang="en-US" dirty="0" smtClean="0">
                <a:solidFill>
                  <a:schemeClr val="tx1"/>
                </a:solidFill>
              </a:rPr>
              <a:t>The History of Law Enforcement</a:t>
            </a:r>
            <a:endParaRPr lang="en-US" dirty="0" smtClean="0"/>
          </a:p>
        </p:txBody>
      </p:sp>
      <p:graphicFrame>
        <p:nvGraphicFramePr>
          <p:cNvPr id="1026" name="Object 6"/>
          <p:cNvGraphicFramePr>
            <a:graphicFrameLocks noChangeAspect="1"/>
          </p:cNvGraphicFramePr>
          <p:nvPr/>
        </p:nvGraphicFramePr>
        <p:xfrm>
          <a:off x="152400" y="3810000"/>
          <a:ext cx="2032000" cy="2286000"/>
        </p:xfrm>
        <a:graphic>
          <a:graphicData uri="http://schemas.openxmlformats.org/presentationml/2006/ole">
            <mc:AlternateContent xmlns:mc="http://schemas.openxmlformats.org/markup-compatibility/2006">
              <mc:Choice xmlns:v="urn:schemas-microsoft-com:vml" Requires="v">
                <p:oleObj spid="_x0000_s1027" name="Photo Editor Photo" r:id="rId9" imgW="914286" imgH="1028844" progId="">
                  <p:embed/>
                </p:oleObj>
              </mc:Choice>
              <mc:Fallback>
                <p:oleObj name="Photo Editor Photo" r:id="rId9" imgW="914286" imgH="1028844"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810000"/>
                        <a:ext cx="203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9" descr="lantern"/>
          <p:cNvPicPr>
            <a:picLocks noChangeAspect="1" noChangeArrowheads="1"/>
          </p:cNvPicPr>
          <p:nvPr/>
        </p:nvPicPr>
        <p:blipFill>
          <a:blip r:embed="rId11" cstate="print"/>
          <a:srcRect/>
          <a:stretch>
            <a:fillRect/>
          </a:stretch>
        </p:blipFill>
        <p:spPr bwMode="auto">
          <a:xfrm>
            <a:off x="6858000" y="3810000"/>
            <a:ext cx="2011363" cy="2133600"/>
          </a:xfrm>
          <a:prstGeom prst="rect">
            <a:avLst/>
          </a:prstGeom>
          <a:solidFill>
            <a:srgbClr val="800000"/>
          </a:solidFill>
          <a:ln w="57150">
            <a:solidFill>
              <a:srgbClr val="800000"/>
            </a:solidFill>
            <a:miter lim="800000"/>
            <a:headEnd/>
            <a:tailEnd/>
          </a:ln>
        </p:spPr>
      </p:pic>
      <p:pic>
        <p:nvPicPr>
          <p:cNvPr id="1032" name="Picture 13" descr="New_Sherif_in_Town"/>
          <p:cNvPicPr>
            <a:picLocks noChangeAspect="1" noChangeArrowheads="1"/>
          </p:cNvPicPr>
          <p:nvPr/>
        </p:nvPicPr>
        <p:blipFill>
          <a:blip r:embed="rId12" cstate="print"/>
          <a:srcRect/>
          <a:stretch>
            <a:fillRect/>
          </a:stretch>
        </p:blipFill>
        <p:spPr bwMode="auto">
          <a:xfrm>
            <a:off x="2362200" y="3276600"/>
            <a:ext cx="4267200" cy="3259138"/>
          </a:xfrm>
          <a:prstGeom prst="rect">
            <a:avLst/>
          </a:prstGeom>
          <a:noFill/>
          <a:ln w="28575">
            <a:solidFill>
              <a:schemeClr val="tx1"/>
            </a:solidFill>
            <a:miter lim="800000"/>
            <a:headEnd/>
            <a:tailEnd/>
          </a:ln>
        </p:spPr>
      </p:pic>
      <p:pic>
        <p:nvPicPr>
          <p:cNvPr id="11" name="Voice Mail.wma">
            <a:hlinkClick r:id="" action="ppaction://media"/>
          </p:cNvPr>
          <p:cNvPicPr>
            <a:picLocks noRot="1" noChangeAspect="1"/>
          </p:cNvPicPr>
          <p:nvPr>
            <a:audioFile r:link="rId4"/>
          </p:nvPr>
        </p:nvPicPr>
        <p:blipFill>
          <a:blip r:embed="rId13"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67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Why aren’t they Enforced</a:t>
            </a:r>
          </a:p>
        </p:txBody>
      </p:sp>
      <p:sp>
        <p:nvSpPr>
          <p:cNvPr id="10243" name="Rectangle 3"/>
          <p:cNvSpPr>
            <a:spLocks noGrp="1" noChangeArrowheads="1"/>
          </p:cNvSpPr>
          <p:nvPr>
            <p:ph type="body" idx="1"/>
          </p:nvPr>
        </p:nvSpPr>
        <p:spPr/>
        <p:txBody>
          <a:bodyPr/>
          <a:lstStyle/>
          <a:p>
            <a:pPr eaLnBrk="1" hangingPunct="1"/>
            <a:r>
              <a:rPr lang="en-US" sz="2800" smtClean="0">
                <a:solidFill>
                  <a:srgbClr val="FF0000"/>
                </a:solidFill>
              </a:rPr>
              <a:t>Lack of public consensus that the law should be enforced.</a:t>
            </a:r>
          </a:p>
          <a:p>
            <a:pPr eaLnBrk="1" hangingPunct="1"/>
            <a:r>
              <a:rPr lang="en-US" sz="2800" smtClean="0">
                <a:solidFill>
                  <a:srgbClr val="FF0000"/>
                </a:solidFill>
              </a:rPr>
              <a:t>Widespread  violation</a:t>
            </a:r>
          </a:p>
          <a:p>
            <a:pPr eaLnBrk="1" hangingPunct="1"/>
            <a:r>
              <a:rPr lang="en-US" sz="2800" smtClean="0">
                <a:solidFill>
                  <a:srgbClr val="FF0000"/>
                </a:solidFill>
              </a:rPr>
              <a:t>Limited manpower</a:t>
            </a:r>
          </a:p>
          <a:p>
            <a:pPr eaLnBrk="1" hangingPunct="1"/>
            <a:r>
              <a:rPr lang="en-US" sz="2800" smtClean="0">
                <a:solidFill>
                  <a:srgbClr val="FF0000"/>
                </a:solidFill>
              </a:rPr>
              <a:t>Low priorities.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subTnLst>
                                    <p:animClr clrSpc="rgb" dir="cw">
                                      <p:cBhvr override="childStyle">
                                        <p:cTn dur="1" fill="hold" display="0" masterRel="nextClick" afterEffect="1"/>
                                        <p:tgtEl>
                                          <p:spTgt spid="1024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subTnLst>
                                    <p:animClr clrSpc="rgb" dir="cw">
                                      <p:cBhvr override="childStyle">
                                        <p:cTn dur="1" fill="hold" display="0" masterRel="nextClick" afterEffect="1"/>
                                        <p:tgtEl>
                                          <p:spTgt spid="1024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subTnLst>
                                    <p:animClr clrSpc="rgb" dir="cw">
                                      <p:cBhvr override="childStyle">
                                        <p:cTn dur="1" fill="hold" display="0" masterRel="nextClick" afterEffect="1"/>
                                        <p:tgtEl>
                                          <p:spTgt spid="1024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43">
                                            <p:txEl>
                                              <p:pRg st="3" end="3"/>
                                            </p:txEl>
                                          </p:spTgt>
                                        </p:tgtEl>
                                        <p:attrNameLst>
                                          <p:attrName>style.visibility</p:attrName>
                                        </p:attrNameLst>
                                      </p:cBhvr>
                                      <p:to>
                                        <p:strVal val="visible"/>
                                      </p:to>
                                    </p:set>
                                    <p:anim to="" calcmode="lin" valueType="num">
                                      <p:cBhvr>
                                        <p:cTn id="22" dur="1" fill="hold"/>
                                        <p:tgtEl>
                                          <p:spTgt spid="10243">
                                            <p:txEl>
                                              <p:pRg st="3" end="3"/>
                                            </p:txEl>
                                          </p:spTgt>
                                        </p:tgtEl>
                                        <p:attrNameLst>
                                          <p:attrName/>
                                        </p:attrNameLst>
                                      </p:cBhvr>
                                    </p:anim>
                                  </p:childTnLst>
                                  <p:subTnLst>
                                    <p:animClr clrSpc="rgb" dir="cw">
                                      <p:cBhvr override="childStyle">
                                        <p:cTn dur="1" fill="hold" display="0" masterRel="nextClick" afterEffect="1"/>
                                        <p:tgtEl>
                                          <p:spTgt spid="10243">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0"/>
            <a:ext cx="8229600" cy="838200"/>
          </a:xfrm>
        </p:spPr>
        <p:txBody>
          <a:bodyPr/>
          <a:lstStyle/>
          <a:p>
            <a:pPr eaLnBrk="1" hangingPunct="1"/>
            <a:r>
              <a:rPr lang="en-US" smtClean="0"/>
              <a:t>History of Law Enforcement</a:t>
            </a:r>
          </a:p>
        </p:txBody>
      </p:sp>
      <p:sp>
        <p:nvSpPr>
          <p:cNvPr id="13315" name="Rectangle 3"/>
          <p:cNvSpPr>
            <a:spLocks noGrp="1" noChangeArrowheads="1"/>
          </p:cNvSpPr>
          <p:nvPr>
            <p:ph type="body" idx="1"/>
          </p:nvPr>
        </p:nvSpPr>
        <p:spPr>
          <a:xfrm>
            <a:off x="381000" y="2514600"/>
            <a:ext cx="4648200" cy="3810000"/>
          </a:xfrm>
        </p:spPr>
        <p:txBody>
          <a:bodyPr/>
          <a:lstStyle/>
          <a:p>
            <a:pPr eaLnBrk="1" hangingPunct="1">
              <a:lnSpc>
                <a:spcPct val="90000"/>
              </a:lnSpc>
            </a:pPr>
            <a:r>
              <a:rPr lang="en-US" sz="2800" smtClean="0"/>
              <a:t>The Code of Hammurabi</a:t>
            </a:r>
          </a:p>
          <a:p>
            <a:pPr eaLnBrk="1" hangingPunct="1">
              <a:lnSpc>
                <a:spcPct val="90000"/>
              </a:lnSpc>
            </a:pPr>
            <a:r>
              <a:rPr lang="en-US" sz="2800" smtClean="0">
                <a:solidFill>
                  <a:srgbClr val="FF0000"/>
                </a:solidFill>
              </a:rPr>
              <a:t>The first set of written laws.</a:t>
            </a:r>
            <a:r>
              <a:rPr lang="en-US" sz="2800" smtClean="0"/>
              <a:t> </a:t>
            </a:r>
          </a:p>
          <a:p>
            <a:pPr eaLnBrk="1" hangingPunct="1">
              <a:lnSpc>
                <a:spcPct val="90000"/>
              </a:lnSpc>
            </a:pPr>
            <a:r>
              <a:rPr lang="en-US" sz="2800" smtClean="0">
                <a:solidFill>
                  <a:srgbClr val="000000"/>
                </a:solidFill>
              </a:rPr>
              <a:t>Started In 2000 B.C in Babylon</a:t>
            </a:r>
          </a:p>
          <a:p>
            <a:pPr eaLnBrk="1" hangingPunct="1">
              <a:lnSpc>
                <a:spcPct val="90000"/>
              </a:lnSpc>
            </a:pPr>
            <a:r>
              <a:rPr lang="en-US" sz="2800" smtClean="0">
                <a:solidFill>
                  <a:srgbClr val="000000"/>
                </a:solidFill>
              </a:rPr>
              <a:t>Enforced by </a:t>
            </a:r>
            <a:r>
              <a:rPr lang="en-US" sz="2800" smtClean="0">
                <a:solidFill>
                  <a:srgbClr val="FF0000"/>
                </a:solidFill>
              </a:rPr>
              <a:t>“messengers”</a:t>
            </a:r>
            <a:endParaRPr lang="en-US" sz="2800" smtClean="0">
              <a:solidFill>
                <a:srgbClr val="66FF33"/>
              </a:solidFill>
            </a:endParaRPr>
          </a:p>
        </p:txBody>
      </p:sp>
      <p:pic>
        <p:nvPicPr>
          <p:cNvPr id="12292" name="Picture 5" descr="ms2813"/>
          <p:cNvPicPr>
            <a:picLocks noChangeAspect="1" noChangeArrowheads="1"/>
          </p:cNvPicPr>
          <p:nvPr/>
        </p:nvPicPr>
        <p:blipFill>
          <a:blip r:embed="rId4" cstate="print"/>
          <a:srcRect/>
          <a:stretch>
            <a:fillRect/>
          </a:stretch>
        </p:blipFill>
        <p:spPr bwMode="auto">
          <a:xfrm>
            <a:off x="5181600" y="2362200"/>
            <a:ext cx="3413125" cy="4354513"/>
          </a:xfrm>
          <a:prstGeom prst="rect">
            <a:avLst/>
          </a:prstGeom>
          <a:noFill/>
          <a:ln w="9525">
            <a:noFill/>
            <a:miter lim="800000"/>
            <a:headEnd/>
            <a:tailEnd/>
          </a:ln>
        </p:spPr>
      </p:pic>
      <p:pic>
        <p:nvPicPr>
          <p:cNvPr id="7" name="fstones1.wav">
            <a:hlinkClick r:id="" action="ppaction://media"/>
          </p:cNvPr>
          <p:cNvPicPr>
            <a:picLocks noRot="1" noChangeAspect="1"/>
          </p:cNvPicPr>
          <p:nvPr>
            <a:audioFile r:link="rId1"/>
          </p:nvPr>
        </p:nvPicPr>
        <p:blipFill>
          <a:blip r:embed="rId5"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60"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499"/>
                                          </p:stCondLst>
                                        </p:cTn>
                                        <p:tgtEl>
                                          <p:spTgt spid="13315">
                                            <p:txEl>
                                              <p:pRg st="0" end="0"/>
                                            </p:txEl>
                                          </p:spTgt>
                                        </p:tgtEl>
                                        <p:attrNameLst>
                                          <p:attrName>style.visibility</p:attrName>
                                        </p:attrNameLst>
                                      </p:cBhvr>
                                      <p:to>
                                        <p:strVal val="visible"/>
                                      </p:to>
                                    </p:set>
                                    <p:anim to="" calcmode="lin" valueType="num">
                                      <p:cBhvr>
                                        <p:cTn id="11" dur="1" fill="hold"/>
                                        <p:tgtEl>
                                          <p:spTgt spid="13315">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499"/>
                                          </p:stCondLst>
                                        </p:cTn>
                                        <p:tgtEl>
                                          <p:spTgt spid="13315">
                                            <p:txEl>
                                              <p:pRg st="1" end="1"/>
                                            </p:txEl>
                                          </p:spTgt>
                                        </p:tgtEl>
                                        <p:attrNameLst>
                                          <p:attrName>style.visibility</p:attrName>
                                        </p:attrNameLst>
                                      </p:cBhvr>
                                      <p:to>
                                        <p:strVal val="visible"/>
                                      </p:to>
                                    </p:set>
                                    <p:anim to="" calcmode="lin" valueType="num">
                                      <p:cBhvr>
                                        <p:cTn id="16" dur="1" fill="hold"/>
                                        <p:tgtEl>
                                          <p:spTgt spid="13315">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13315">
                                            <p:txEl>
                                              <p:pRg st="2" end="2"/>
                                            </p:txEl>
                                          </p:spTgt>
                                        </p:tgtEl>
                                        <p:attrNameLst>
                                          <p:attrName>style.visibility</p:attrName>
                                        </p:attrNameLst>
                                      </p:cBhvr>
                                      <p:to>
                                        <p:strVal val="visible"/>
                                      </p:to>
                                    </p:set>
                                    <p:anim to="" calcmode="lin" valueType="num">
                                      <p:cBhvr>
                                        <p:cTn id="21" dur="1" fill="hold"/>
                                        <p:tgtEl>
                                          <p:spTgt spid="13315">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3315">
                                            <p:txEl>
                                              <p:pRg st="3" end="3"/>
                                            </p:txEl>
                                          </p:spTgt>
                                        </p:tgtEl>
                                        <p:attrNameLst>
                                          <p:attrName>style.visibility</p:attrName>
                                        </p:attrNameLst>
                                      </p:cBhvr>
                                      <p:to>
                                        <p:strVal val="visible"/>
                                      </p:to>
                                    </p:set>
                                    <p:anim to="" calcmode="lin" valueType="num">
                                      <p:cBhvr>
                                        <p:cTn id="26" dur="1" fill="hold"/>
                                        <p:tgtEl>
                                          <p:spTgt spid="133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“Police” </a:t>
            </a:r>
          </a:p>
        </p:txBody>
      </p:sp>
      <p:sp>
        <p:nvSpPr>
          <p:cNvPr id="11267" name="Rectangle 3"/>
          <p:cNvSpPr>
            <a:spLocks noGrp="1" noChangeArrowheads="1"/>
          </p:cNvSpPr>
          <p:nvPr>
            <p:ph type="body" idx="1"/>
          </p:nvPr>
        </p:nvSpPr>
        <p:spPr>
          <a:xfrm>
            <a:off x="533400" y="2514600"/>
            <a:ext cx="8229600" cy="1295400"/>
          </a:xfrm>
        </p:spPr>
        <p:txBody>
          <a:bodyPr/>
          <a:lstStyle/>
          <a:p>
            <a:pPr eaLnBrk="1" hangingPunct="1"/>
            <a:r>
              <a:rPr lang="en-US" smtClean="0">
                <a:solidFill>
                  <a:srgbClr val="FF0000"/>
                </a:solidFill>
              </a:rPr>
              <a:t>Greek word “polis</a:t>
            </a:r>
            <a:r>
              <a:rPr lang="en-US" smtClean="0"/>
              <a:t>” which means city or state.</a:t>
            </a:r>
          </a:p>
        </p:txBody>
      </p:sp>
      <p:pic>
        <p:nvPicPr>
          <p:cNvPr id="13316" name="Picture 6" descr="greeks"/>
          <p:cNvPicPr>
            <a:picLocks noChangeAspect="1" noChangeArrowheads="1"/>
          </p:cNvPicPr>
          <p:nvPr/>
        </p:nvPicPr>
        <p:blipFill>
          <a:blip r:embed="rId3" cstate="print"/>
          <a:srcRect/>
          <a:stretch>
            <a:fillRect/>
          </a:stretch>
        </p:blipFill>
        <p:spPr bwMode="auto">
          <a:xfrm>
            <a:off x="5105400" y="3505200"/>
            <a:ext cx="2851150" cy="3048000"/>
          </a:xfrm>
          <a:prstGeom prst="rect">
            <a:avLst/>
          </a:prstGeom>
          <a:noFill/>
          <a:ln w="9525">
            <a:noFill/>
            <a:miter lim="800000"/>
            <a:headEnd/>
            <a:tailEnd/>
          </a:ln>
        </p:spPr>
      </p:pic>
      <p:pic>
        <p:nvPicPr>
          <p:cNvPr id="13317" name="Picture 8" descr="alex20"/>
          <p:cNvPicPr>
            <a:picLocks noChangeAspect="1" noChangeArrowheads="1"/>
          </p:cNvPicPr>
          <p:nvPr/>
        </p:nvPicPr>
        <p:blipFill>
          <a:blip r:embed="rId4" cstate="print"/>
          <a:srcRect/>
          <a:stretch>
            <a:fillRect/>
          </a:stretch>
        </p:blipFill>
        <p:spPr bwMode="auto">
          <a:xfrm>
            <a:off x="1066800" y="4191000"/>
            <a:ext cx="3371850" cy="2257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History of Law Enforcement </a:t>
            </a:r>
          </a:p>
        </p:txBody>
      </p:sp>
      <p:sp>
        <p:nvSpPr>
          <p:cNvPr id="12291" name="Rectangle 3"/>
          <p:cNvSpPr>
            <a:spLocks noGrp="1" noChangeArrowheads="1"/>
          </p:cNvSpPr>
          <p:nvPr>
            <p:ph type="body" idx="1"/>
          </p:nvPr>
        </p:nvSpPr>
        <p:spPr>
          <a:xfrm>
            <a:off x="457200" y="2743200"/>
            <a:ext cx="8229600" cy="3352800"/>
          </a:xfrm>
        </p:spPr>
        <p:txBody>
          <a:bodyPr/>
          <a:lstStyle/>
          <a:p>
            <a:pPr eaLnBrk="1" hangingPunct="1"/>
            <a:r>
              <a:rPr lang="en-US" smtClean="0"/>
              <a:t>1200 B.C. Assyrian Empire:  court system</a:t>
            </a:r>
          </a:p>
          <a:p>
            <a:pPr eaLnBrk="1" hangingPunct="1"/>
            <a:r>
              <a:rPr lang="en-US" smtClean="0"/>
              <a:t>700 B.C. Egypt:  marine or customs police</a:t>
            </a:r>
          </a:p>
          <a:p>
            <a:pPr eaLnBrk="1" hangingPunct="1"/>
            <a:r>
              <a:rPr lang="en-US" smtClean="0"/>
              <a:t>400 B.C. Persian Empire:  police to protect roads and postal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anim to="" calcmode="lin" valueType="num">
                                      <p:cBhvr>
                                        <p:cTn id="7" dur="1" fill="hold"/>
                                        <p:tgtEl>
                                          <p:spTgt spid="122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291">
                                            <p:txEl>
                                              <p:pRg st="1" end="1"/>
                                            </p:txEl>
                                          </p:spTgt>
                                        </p:tgtEl>
                                        <p:attrNameLst>
                                          <p:attrName>style.visibility</p:attrName>
                                        </p:attrNameLst>
                                      </p:cBhvr>
                                      <p:to>
                                        <p:strVal val="visible"/>
                                      </p:to>
                                    </p:set>
                                    <p:anim to="" calcmode="lin" valueType="num">
                                      <p:cBhvr>
                                        <p:cTn id="12" dur="1" fill="hold"/>
                                        <p:tgtEl>
                                          <p:spTgt spid="122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291">
                                            <p:txEl>
                                              <p:pRg st="2" end="2"/>
                                            </p:txEl>
                                          </p:spTgt>
                                        </p:tgtEl>
                                        <p:attrNameLst>
                                          <p:attrName>style.visibility</p:attrName>
                                        </p:attrNameLst>
                                      </p:cBhvr>
                                      <p:to>
                                        <p:strVal val="visible"/>
                                      </p:to>
                                    </p:set>
                                    <p:anim to="" calcmode="lin" valueType="num">
                                      <p:cBhvr>
                                        <p:cTn id="17" dur="1" fill="hold"/>
                                        <p:tgtEl>
                                          <p:spTgt spid="122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19200"/>
            <a:ext cx="8229600" cy="1143000"/>
          </a:xfrm>
        </p:spPr>
        <p:txBody>
          <a:bodyPr/>
          <a:lstStyle/>
          <a:p>
            <a:pPr eaLnBrk="1" hangingPunct="1"/>
            <a:r>
              <a:rPr lang="en-US" smtClean="0"/>
              <a:t>Roman Empire</a:t>
            </a:r>
          </a:p>
        </p:txBody>
      </p:sp>
      <p:sp>
        <p:nvSpPr>
          <p:cNvPr id="17411" name="Rectangle 3"/>
          <p:cNvSpPr>
            <a:spLocks noGrp="1" noChangeArrowheads="1"/>
          </p:cNvSpPr>
          <p:nvPr>
            <p:ph type="body" idx="1"/>
          </p:nvPr>
        </p:nvSpPr>
        <p:spPr>
          <a:xfrm>
            <a:off x="457200" y="2362200"/>
            <a:ext cx="4572000" cy="3048000"/>
          </a:xfrm>
        </p:spPr>
        <p:txBody>
          <a:bodyPr/>
          <a:lstStyle/>
          <a:p>
            <a:pPr eaLnBrk="1" hangingPunct="1"/>
            <a:r>
              <a:rPr lang="en-US" sz="2800" smtClean="0">
                <a:solidFill>
                  <a:srgbClr val="000000"/>
                </a:solidFill>
              </a:rPr>
              <a:t>The Roman Empire was the first non-military police force established in the city.  </a:t>
            </a:r>
            <a:r>
              <a:rPr lang="en-US" sz="2800" smtClean="0">
                <a:solidFill>
                  <a:srgbClr val="FF0000"/>
                </a:solidFill>
              </a:rPr>
              <a:t>They were known as vigils. </a:t>
            </a:r>
            <a:endParaRPr lang="en-US" sz="2800" smtClean="0">
              <a:solidFill>
                <a:srgbClr val="66FF33"/>
              </a:solidFill>
            </a:endParaRPr>
          </a:p>
          <a:p>
            <a:pPr eaLnBrk="1" hangingPunct="1"/>
            <a:r>
              <a:rPr lang="en-US" sz="2800" smtClean="0"/>
              <a:t>Weapons were wooden clubs and short swords</a:t>
            </a:r>
          </a:p>
        </p:txBody>
      </p:sp>
      <p:pic>
        <p:nvPicPr>
          <p:cNvPr id="15364" name="Picture 7" descr="poster"/>
          <p:cNvPicPr>
            <a:picLocks noChangeAspect="1" noChangeArrowheads="1"/>
          </p:cNvPicPr>
          <p:nvPr/>
        </p:nvPicPr>
        <p:blipFill>
          <a:blip r:embed="rId3" cstate="print"/>
          <a:srcRect/>
          <a:stretch>
            <a:fillRect/>
          </a:stretch>
        </p:blipFill>
        <p:spPr bwMode="auto">
          <a:xfrm>
            <a:off x="5410200" y="2133600"/>
            <a:ext cx="2994025"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subTnLst>
                                    <p:animClr clrSpc="rgb" dir="cw">
                                      <p:cBhvr override="childStyle">
                                        <p:cTn dur="1" fill="hold" display="0" masterRel="nextClick" afterEffect="1"/>
                                        <p:tgtEl>
                                          <p:spTgt spid="17411">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subTnLst>
                                    <p:animClr clrSpc="rgb" dir="cw">
                                      <p:cBhvr override="childStyle">
                                        <p:cTn dur="1" fill="hold" display="0" masterRel="nextClick" afterEffect="1"/>
                                        <p:tgtEl>
                                          <p:spTgt spid="17411">
                                            <p:txEl>
                                              <p:pRg st="1" end="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Tithing System</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9</a:t>
            </a:r>
            <a:r>
              <a:rPr lang="en-US" baseline="30000" smtClean="0"/>
              <a:t>th</a:t>
            </a:r>
            <a:r>
              <a:rPr lang="en-US" smtClean="0"/>
              <a:t> century, King Alfred of England</a:t>
            </a:r>
          </a:p>
          <a:p>
            <a:pPr eaLnBrk="1" hangingPunct="1">
              <a:lnSpc>
                <a:spcPct val="90000"/>
              </a:lnSpc>
            </a:pPr>
            <a:r>
              <a:rPr lang="en-US" smtClean="0"/>
              <a:t>Villages organized into groups of ten families.</a:t>
            </a:r>
          </a:p>
          <a:p>
            <a:pPr eaLnBrk="1" hangingPunct="1">
              <a:lnSpc>
                <a:spcPct val="90000"/>
              </a:lnSpc>
            </a:pPr>
            <a:r>
              <a:rPr lang="en-US" smtClean="0">
                <a:solidFill>
                  <a:srgbClr val="FF0000"/>
                </a:solidFill>
              </a:rPr>
              <a:t>Ten families a tithing, the leader Tithingman.</a:t>
            </a:r>
          </a:p>
          <a:p>
            <a:pPr eaLnBrk="1" hangingPunct="1">
              <a:lnSpc>
                <a:spcPct val="90000"/>
              </a:lnSpc>
            </a:pPr>
            <a:r>
              <a:rPr lang="en-US" smtClean="0"/>
              <a:t>Tithingman raised the “hue and cry”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4000" smtClean="0"/>
              <a:t>Norman Philosophy of Law Enforcement</a:t>
            </a:r>
          </a:p>
        </p:txBody>
      </p:sp>
      <p:sp>
        <p:nvSpPr>
          <p:cNvPr id="26627" name="Rectangle 3"/>
          <p:cNvSpPr>
            <a:spLocks noGrp="1" noChangeArrowheads="1"/>
          </p:cNvSpPr>
          <p:nvPr>
            <p:ph type="body" idx="1"/>
          </p:nvPr>
        </p:nvSpPr>
        <p:spPr>
          <a:xfrm>
            <a:off x="457200" y="3124200"/>
            <a:ext cx="8229600" cy="3154363"/>
          </a:xfrm>
        </p:spPr>
        <p:txBody>
          <a:bodyPr/>
          <a:lstStyle/>
          <a:p>
            <a:pPr eaLnBrk="1" hangingPunct="1">
              <a:lnSpc>
                <a:spcPct val="90000"/>
              </a:lnSpc>
            </a:pPr>
            <a:r>
              <a:rPr lang="en-US" sz="2400" smtClean="0"/>
              <a:t>Normans invaded England in 1066</a:t>
            </a:r>
          </a:p>
          <a:p>
            <a:pPr eaLnBrk="1" hangingPunct="1">
              <a:lnSpc>
                <a:spcPct val="90000"/>
              </a:lnSpc>
            </a:pPr>
            <a:r>
              <a:rPr lang="en-US" sz="2400" smtClean="0">
                <a:solidFill>
                  <a:srgbClr val="FF0000"/>
                </a:solidFill>
              </a:rPr>
              <a:t>Crimes were now viewed as being committed against the state and not the individual victim.</a:t>
            </a:r>
          </a:p>
          <a:p>
            <a:pPr eaLnBrk="1" hangingPunct="1">
              <a:lnSpc>
                <a:spcPct val="90000"/>
              </a:lnSpc>
            </a:pPr>
            <a:r>
              <a:rPr lang="en-US" sz="2400" smtClean="0"/>
              <a:t>Villages located in Shires.</a:t>
            </a:r>
          </a:p>
          <a:p>
            <a:pPr eaLnBrk="1" hangingPunct="1">
              <a:lnSpc>
                <a:spcPct val="90000"/>
              </a:lnSpc>
            </a:pPr>
            <a:r>
              <a:rPr lang="en-US" sz="2400" smtClean="0"/>
              <a:t>The king appointed a Reeve to control the Shire</a:t>
            </a:r>
          </a:p>
          <a:p>
            <a:pPr eaLnBrk="1" hangingPunct="1">
              <a:lnSpc>
                <a:spcPct val="90000"/>
              </a:lnSpc>
            </a:pPr>
            <a:r>
              <a:rPr lang="en-US" sz="2400" smtClean="0">
                <a:solidFill>
                  <a:srgbClr val="FF0000"/>
                </a:solidFill>
              </a:rPr>
              <a:t>The Reeve was able to enlist the aid of all able bodied men in the shire in order to form a </a:t>
            </a:r>
            <a:r>
              <a:rPr lang="en-US" sz="2400" i="1" smtClean="0">
                <a:solidFill>
                  <a:srgbClr val="FF0000"/>
                </a:solidFill>
              </a:rPr>
              <a:t>posse comitatus </a:t>
            </a:r>
            <a:r>
              <a:rPr lang="en-US" sz="2400" smtClean="0">
                <a:solidFill>
                  <a:srgbClr val="FF0000"/>
                </a:solidFill>
              </a:rPr>
              <a:t>to respond to violations of law.</a:t>
            </a:r>
            <a:endParaRPr lang="en-US" sz="2400" smtClean="0"/>
          </a:p>
          <a:p>
            <a:pPr eaLnBrk="1" hangingPunct="1">
              <a:lnSpc>
                <a:spcPct val="90000"/>
              </a:lnSpc>
            </a:pP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 to="" calcmode="lin" valueType="num">
                                      <p:cBhvr>
                                        <p:cTn id="12" dur="1" fill="hold"/>
                                        <p:tgtEl>
                                          <p:spTgt spid="2662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to="" calcmode="lin" valueType="num">
                                      <p:cBhvr>
                                        <p:cTn id="17" dur="1" fill="hold"/>
                                        <p:tgtEl>
                                          <p:spTgt spid="2662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 to="" calcmode="lin" valueType="num">
                                      <p:cBhvr>
                                        <p:cTn id="22" dur="1" fill="hold"/>
                                        <p:tgtEl>
                                          <p:spTgt spid="2662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 to="" calcmode="lin" valueType="num">
                                      <p:cBhvr>
                                        <p:cTn id="27" dur="1" fill="hold"/>
                                        <p:tgtEl>
                                          <p:spTgt spid="2662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676400"/>
            <a:ext cx="8229600" cy="533400"/>
          </a:xfrm>
        </p:spPr>
        <p:txBody>
          <a:bodyPr>
            <a:normAutofit fontScale="90000"/>
          </a:bodyPr>
          <a:lstStyle/>
          <a:p>
            <a:pPr eaLnBrk="1" hangingPunct="1"/>
            <a:r>
              <a:rPr lang="en-US" sz="3600" smtClean="0"/>
              <a:t>England started many traditions</a:t>
            </a:r>
          </a:p>
        </p:txBody>
      </p:sp>
      <p:sp>
        <p:nvSpPr>
          <p:cNvPr id="60419" name="Rectangle 3"/>
          <p:cNvSpPr>
            <a:spLocks noGrp="1" noChangeArrowheads="1"/>
          </p:cNvSpPr>
          <p:nvPr>
            <p:ph type="body" idx="1"/>
          </p:nvPr>
        </p:nvSpPr>
        <p:spPr>
          <a:xfrm>
            <a:off x="533400" y="2514600"/>
            <a:ext cx="6934200" cy="4038600"/>
          </a:xfrm>
        </p:spPr>
        <p:txBody>
          <a:bodyPr/>
          <a:lstStyle/>
          <a:p>
            <a:pPr eaLnBrk="1" hangingPunct="1">
              <a:lnSpc>
                <a:spcPct val="90000"/>
              </a:lnSpc>
            </a:pPr>
            <a:r>
              <a:rPr lang="en-US" sz="2800" smtClean="0">
                <a:solidFill>
                  <a:srgbClr val="FF0000"/>
                </a:solidFill>
              </a:rPr>
              <a:t>The watch and ward system.  Law enforcement by citizens.</a:t>
            </a:r>
          </a:p>
          <a:p>
            <a:pPr eaLnBrk="1" hangingPunct="1">
              <a:lnSpc>
                <a:spcPct val="90000"/>
              </a:lnSpc>
            </a:pPr>
            <a:r>
              <a:rPr lang="en-US" sz="2800" smtClean="0"/>
              <a:t>Sir Robert Peel</a:t>
            </a:r>
          </a:p>
          <a:p>
            <a:pPr eaLnBrk="1" hangingPunct="1">
              <a:lnSpc>
                <a:spcPct val="90000"/>
              </a:lnSpc>
            </a:pPr>
            <a:r>
              <a:rPr lang="en-US" sz="2800" smtClean="0"/>
              <a:t>Judge Henry Fielding started the bow street runners</a:t>
            </a:r>
          </a:p>
          <a:p>
            <a:pPr eaLnBrk="1" hangingPunct="1">
              <a:lnSpc>
                <a:spcPct val="90000"/>
              </a:lnSpc>
            </a:pPr>
            <a:r>
              <a:rPr lang="en-US" sz="2800" smtClean="0"/>
              <a:t>The Magna Charta</a:t>
            </a:r>
          </a:p>
          <a:p>
            <a:pPr eaLnBrk="1" hangingPunct="1">
              <a:lnSpc>
                <a:spcPct val="90000"/>
              </a:lnSpc>
            </a:pPr>
            <a:r>
              <a:rPr lang="en-US" sz="2800" smtClean="0"/>
              <a:t>The Statute of Winchester was the first attempt to organize a systematic police system</a:t>
            </a:r>
          </a:p>
        </p:txBody>
      </p:sp>
      <p:pic>
        <p:nvPicPr>
          <p:cNvPr id="18436" name="Picture 4" descr="magna_magna_magna_big"/>
          <p:cNvPicPr>
            <a:picLocks noChangeAspect="1" noChangeArrowheads="1"/>
          </p:cNvPicPr>
          <p:nvPr/>
        </p:nvPicPr>
        <p:blipFill>
          <a:blip r:embed="rId4" cstate="print"/>
          <a:srcRect/>
          <a:stretch>
            <a:fillRect/>
          </a:stretch>
        </p:blipFill>
        <p:spPr bwMode="auto">
          <a:xfrm>
            <a:off x="7467600" y="2514600"/>
            <a:ext cx="1538288" cy="2982913"/>
          </a:xfrm>
          <a:prstGeom prst="rect">
            <a:avLst/>
          </a:prstGeom>
          <a:noFill/>
          <a:ln w="9525">
            <a:noFill/>
            <a:miter lim="800000"/>
            <a:headEnd/>
            <a:tailEnd/>
          </a:ln>
        </p:spPr>
      </p:pic>
      <p:pic>
        <p:nvPicPr>
          <p:cNvPr id="60421" name="Picture 5">
            <a:hlinkClick r:id="" action="ppaction://media"/>
          </p:cNvPr>
          <p:cNvPicPr>
            <a:picLocks noRot="1" noChangeAspect="1" noChangeArrowheads="1"/>
          </p:cNvPicPr>
          <p:nvPr>
            <a:wavAudioFile r:embed="rId1" name="braveheartenglish.wav"/>
          </p:nvPr>
        </p:nvPicPr>
        <p:blipFill>
          <a:blip r:embed="rId5" cstate="print"/>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32" fill="hold"/>
                                        <p:tgtEl>
                                          <p:spTgt spid="60421"/>
                                        </p:tgtEl>
                                      </p:cBhvr>
                                    </p:cmd>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499"/>
                                          </p:stCondLst>
                                        </p:cTn>
                                        <p:tgtEl>
                                          <p:spTgt spid="60419">
                                            <p:txEl>
                                              <p:pRg st="0" end="0"/>
                                            </p:txEl>
                                          </p:spTgt>
                                        </p:tgtEl>
                                        <p:attrNameLst>
                                          <p:attrName>style.visibility</p:attrName>
                                        </p:attrNameLst>
                                      </p:cBhvr>
                                      <p:to>
                                        <p:strVal val="visible"/>
                                      </p:to>
                                    </p:set>
                                    <p:anim to="" calcmode="lin" valueType="num">
                                      <p:cBhvr>
                                        <p:cTn id="11" dur="1" fill="hold"/>
                                        <p:tgtEl>
                                          <p:spTgt spid="60419">
                                            <p:txEl>
                                              <p:pRg st="0" end="0"/>
                                            </p:txEl>
                                          </p:spTgt>
                                        </p:tgtEl>
                                        <p:attrNameLst>
                                          <p:attrName/>
                                        </p:attrNameLst>
                                      </p:cBhvr>
                                    </p:anim>
                                  </p:childTnLst>
                                  <p:subTnLst>
                                    <p:animClr clrSpc="rgb" dir="cw">
                                      <p:cBhvr override="childStyle">
                                        <p:cTn dur="1" fill="hold" display="0" masterRel="nextClick" afterEffect="1"/>
                                        <p:tgtEl>
                                          <p:spTgt spid="60419">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499"/>
                                          </p:stCondLst>
                                        </p:cTn>
                                        <p:tgtEl>
                                          <p:spTgt spid="60419">
                                            <p:txEl>
                                              <p:pRg st="1" end="1"/>
                                            </p:txEl>
                                          </p:spTgt>
                                        </p:tgtEl>
                                        <p:attrNameLst>
                                          <p:attrName>style.visibility</p:attrName>
                                        </p:attrNameLst>
                                      </p:cBhvr>
                                      <p:to>
                                        <p:strVal val="visible"/>
                                      </p:to>
                                    </p:set>
                                    <p:anim to="" calcmode="lin" valueType="num">
                                      <p:cBhvr>
                                        <p:cTn id="16" dur="1" fill="hold"/>
                                        <p:tgtEl>
                                          <p:spTgt spid="60419">
                                            <p:txEl>
                                              <p:pRg st="1" end="1"/>
                                            </p:txEl>
                                          </p:spTgt>
                                        </p:tgtEl>
                                        <p:attrNameLst>
                                          <p:attrName/>
                                        </p:attrNameLst>
                                      </p:cBhvr>
                                    </p:anim>
                                  </p:childTnLst>
                                  <p:subTnLst>
                                    <p:animClr clrSpc="rgb" dir="cw">
                                      <p:cBhvr override="childStyle">
                                        <p:cTn dur="1" fill="hold" display="0" masterRel="nextClick" afterEffect="1"/>
                                        <p:tgtEl>
                                          <p:spTgt spid="60419">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60419">
                                            <p:txEl>
                                              <p:pRg st="2" end="2"/>
                                            </p:txEl>
                                          </p:spTgt>
                                        </p:tgtEl>
                                        <p:attrNameLst>
                                          <p:attrName>style.visibility</p:attrName>
                                        </p:attrNameLst>
                                      </p:cBhvr>
                                      <p:to>
                                        <p:strVal val="visible"/>
                                      </p:to>
                                    </p:set>
                                    <p:anim to="" calcmode="lin" valueType="num">
                                      <p:cBhvr>
                                        <p:cTn id="21" dur="1" fill="hold"/>
                                        <p:tgtEl>
                                          <p:spTgt spid="60419">
                                            <p:txEl>
                                              <p:pRg st="2" end="2"/>
                                            </p:txEl>
                                          </p:spTgt>
                                        </p:tgtEl>
                                        <p:attrNameLst>
                                          <p:attrName/>
                                        </p:attrNameLst>
                                      </p:cBhvr>
                                    </p:anim>
                                  </p:childTnLst>
                                  <p:subTnLst>
                                    <p:animClr clrSpc="rgb" dir="cw">
                                      <p:cBhvr override="childStyle">
                                        <p:cTn dur="1" fill="hold" display="0" masterRel="nextClick" afterEffect="1"/>
                                        <p:tgtEl>
                                          <p:spTgt spid="60419">
                                            <p:txEl>
                                              <p:pRg st="2" end="2"/>
                                            </p:txEl>
                                          </p:spTgt>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60419">
                                            <p:txEl>
                                              <p:pRg st="3" end="3"/>
                                            </p:txEl>
                                          </p:spTgt>
                                        </p:tgtEl>
                                        <p:attrNameLst>
                                          <p:attrName>style.visibility</p:attrName>
                                        </p:attrNameLst>
                                      </p:cBhvr>
                                      <p:to>
                                        <p:strVal val="visible"/>
                                      </p:to>
                                    </p:set>
                                    <p:anim to="" calcmode="lin" valueType="num">
                                      <p:cBhvr>
                                        <p:cTn id="26" dur="1" fill="hold"/>
                                        <p:tgtEl>
                                          <p:spTgt spid="60419">
                                            <p:txEl>
                                              <p:pRg st="3" end="3"/>
                                            </p:txEl>
                                          </p:spTgt>
                                        </p:tgtEl>
                                        <p:attrNameLst>
                                          <p:attrName/>
                                        </p:attrNameLst>
                                      </p:cBhvr>
                                    </p:anim>
                                  </p:childTnLst>
                                  <p:subTnLst>
                                    <p:animClr clrSpc="rgb" dir="cw">
                                      <p:cBhvr override="childStyle">
                                        <p:cTn dur="1" fill="hold" display="0" masterRel="nextClick" afterEffect="1"/>
                                        <p:tgtEl>
                                          <p:spTgt spid="60419">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60419">
                                            <p:txEl>
                                              <p:pRg st="4" end="4"/>
                                            </p:txEl>
                                          </p:spTgt>
                                        </p:tgtEl>
                                        <p:attrNameLst>
                                          <p:attrName>style.visibility</p:attrName>
                                        </p:attrNameLst>
                                      </p:cBhvr>
                                      <p:to>
                                        <p:strVal val="visible"/>
                                      </p:to>
                                    </p:set>
                                    <p:anim to="" calcmode="lin" valueType="num">
                                      <p:cBhvr>
                                        <p:cTn id="31" dur="1" fill="hold"/>
                                        <p:tgtEl>
                                          <p:spTgt spid="60419">
                                            <p:txEl>
                                              <p:pRg st="4" end="4"/>
                                            </p:txEl>
                                          </p:spTgt>
                                        </p:tgtEl>
                                        <p:attrNameLst>
                                          <p:attrName/>
                                        </p:attrNameLst>
                                      </p:cBhvr>
                                    </p:anim>
                                  </p:childTnLst>
                                  <p:subTnLst>
                                    <p:animClr clrSpc="rgb" dir="cw">
                                      <p:cBhvr override="childStyle">
                                        <p:cTn dur="1" fill="hold" display="0" masterRel="nextClick" afterEffect="1"/>
                                        <p:tgtEl>
                                          <p:spTgt spid="6041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audio>
              <p:cMediaNode vol="83000" showWhenStopped="0">
                <p:cTn id="32" fill="hold" display="0">
                  <p:stCondLst>
                    <p:cond delay="indefinite"/>
                  </p:stCondLst>
                  <p:endCondLst>
                    <p:cond evt="onNext" delay="0">
                      <p:tgtEl>
                        <p:sldTgt/>
                      </p:tgtEl>
                    </p:cond>
                    <p:cond evt="onPrev" delay="0">
                      <p:tgtEl>
                        <p:sldTgt/>
                      </p:tgtEl>
                    </p:cond>
                    <p:cond evt="onStopAudio" delay="0">
                      <p:tgtEl>
                        <p:sldTgt/>
                      </p:tgtEl>
                    </p:cond>
                  </p:endCondLst>
                </p:cTn>
                <p:tgtEl>
                  <p:spTgt spid="60421"/>
                </p:tgtEl>
              </p:cMediaNode>
            </p:audio>
          </p:childTnLst>
        </p:cTn>
      </p:par>
    </p:tnLst>
    <p:bldLst>
      <p:bldP spid="604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The word “Sheriff”</a:t>
            </a:r>
          </a:p>
        </p:txBody>
      </p:sp>
      <p:sp>
        <p:nvSpPr>
          <p:cNvPr id="27651" name="Rectangle 3"/>
          <p:cNvSpPr>
            <a:spLocks noGrp="1" noChangeArrowheads="1"/>
          </p:cNvSpPr>
          <p:nvPr>
            <p:ph type="body" idx="1"/>
          </p:nvPr>
        </p:nvSpPr>
        <p:spPr/>
        <p:txBody>
          <a:bodyPr/>
          <a:lstStyle/>
          <a:p>
            <a:pPr eaLnBrk="1" hangingPunct="1"/>
            <a:r>
              <a:rPr lang="en-US" smtClean="0"/>
              <a:t>“Shires” = Counties</a:t>
            </a:r>
          </a:p>
          <a:p>
            <a:pPr eaLnBrk="1" hangingPunct="1"/>
            <a:r>
              <a:rPr lang="en-US" smtClean="0"/>
              <a:t>“Reeve” = Chief law enforcement officer</a:t>
            </a:r>
          </a:p>
          <a:p>
            <a:pPr eaLnBrk="1" hangingPunct="1"/>
            <a:r>
              <a:rPr lang="en-US" smtClean="0">
                <a:solidFill>
                  <a:srgbClr val="FF0000"/>
                </a:solidFill>
              </a:rPr>
              <a:t>Shire-reeve evolved into “Sheriff”</a:t>
            </a:r>
          </a:p>
          <a:p>
            <a:pPr eaLnBrk="1" hangingPunct="1"/>
            <a:endParaRPr lang="en-US" smtClean="0"/>
          </a:p>
        </p:txBody>
      </p:sp>
      <p:pic>
        <p:nvPicPr>
          <p:cNvPr id="27654" name="Picture 6">
            <a:hlinkClick r:id="" action="ppaction://media"/>
          </p:cNvPr>
          <p:cNvPicPr>
            <a:picLocks noRot="1" noChangeAspect="1" noChangeArrowheads="1"/>
          </p:cNvPicPr>
          <p:nvPr>
            <a:wavAudioFile r:embed="rId1" name="sherrif 48hrs.wav"/>
          </p:nvPr>
        </p:nvPicPr>
        <p:blipFill>
          <a:blip r:embed="rId4" cstate="print"/>
          <a:srcRect/>
          <a:stretch>
            <a:fillRect/>
          </a:stretch>
        </p:blipFill>
        <p:spPr bwMode="auto">
          <a:xfrm>
            <a:off x="9067800" y="6781800"/>
            <a:ext cx="76200" cy="7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654"/>
                                        </p:tgtEl>
                                      </p:cBhvr>
                                    </p:cmd>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to="" calcmode="lin" valueType="num">
                                      <p:cBhvr>
                                        <p:cTn id="11" dur="1" fill="hold"/>
                                        <p:tgtEl>
                                          <p:spTgt spid="27651">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 to="" calcmode="lin" valueType="num">
                                      <p:cBhvr>
                                        <p:cTn id="16" dur="1" fill="hold"/>
                                        <p:tgtEl>
                                          <p:spTgt spid="27651">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to="" calcmode="lin" valueType="num">
                                      <p:cBhvr>
                                        <p:cTn id="21" dur="1" fill="hold"/>
                                        <p:tgtEl>
                                          <p:spTgt spid="2765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Prev" delay="0">
                      <p:tgtEl>
                        <p:sldTgt/>
                      </p:tgtEl>
                    </p:cond>
                    <p:cond evt="onStopAudio" delay="0">
                      <p:tgtEl>
                        <p:sldTgt/>
                      </p:tgtEl>
                    </p:cond>
                  </p:endCondLst>
                </p:cTn>
                <p:tgtEl>
                  <p:spTgt spid="27654"/>
                </p:tgtEl>
              </p:cMediaNode>
            </p:audio>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England in 1215</a:t>
            </a:r>
          </a:p>
        </p:txBody>
      </p:sp>
      <p:sp>
        <p:nvSpPr>
          <p:cNvPr id="20483" name="Rectangle 3"/>
          <p:cNvSpPr>
            <a:spLocks noGrp="1" noChangeArrowheads="1"/>
          </p:cNvSpPr>
          <p:nvPr>
            <p:ph type="body" idx="1"/>
          </p:nvPr>
        </p:nvSpPr>
        <p:spPr/>
        <p:txBody>
          <a:bodyPr/>
          <a:lstStyle/>
          <a:p>
            <a:pPr eaLnBrk="1" hangingPunct="1"/>
            <a:r>
              <a:rPr lang="en-US" smtClean="0"/>
              <a:t>The Magna Carter signed reducing the king’s power.</a:t>
            </a:r>
          </a:p>
          <a:p>
            <a:pPr eaLnBrk="1" hangingPunct="1"/>
            <a:r>
              <a:rPr lang="en-US" smtClean="0"/>
              <a:t>Law enforcement again became community based.</a:t>
            </a:r>
          </a:p>
          <a:p>
            <a:pPr eaLnBrk="1" hangingPunct="1"/>
            <a:r>
              <a:rPr lang="en-US" smtClean="0"/>
              <a:t>Watch and Ward system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a:hlinkClick r:id="" action="ppaction://media"/>
          </p:cNvPr>
          <p:cNvPicPr>
            <a:picLocks noRot="1" noChangeAspect="1" noChangeArrowheads="1"/>
          </p:cNvPicPr>
          <p:nvPr>
            <a:wavAudioFile r:embed="rId1" name="cuffem[1].wav"/>
          </p:nvPr>
        </p:nvPicPr>
        <p:blipFill>
          <a:blip r:embed="rId4" cstate="print"/>
          <a:srcRect/>
          <a:stretch>
            <a:fillRect/>
          </a:stretch>
        </p:blipFill>
        <p:spPr bwMode="auto">
          <a:xfrm>
            <a:off x="3276600" y="4114800"/>
            <a:ext cx="304800" cy="304800"/>
          </a:xfrm>
          <a:prstGeom prst="rect">
            <a:avLst/>
          </a:prstGeom>
          <a:noFill/>
          <a:ln w="9525">
            <a:noFill/>
            <a:miter lim="800000"/>
            <a:headEnd/>
            <a:tailEnd/>
          </a:ln>
        </p:spPr>
      </p:pic>
      <p:pic>
        <p:nvPicPr>
          <p:cNvPr id="3075" name="Picture 4" descr="police-chief"/>
          <p:cNvPicPr>
            <a:picLocks noChangeAspect="1" noChangeArrowheads="1"/>
          </p:cNvPicPr>
          <p:nvPr/>
        </p:nvPicPr>
        <p:blipFill>
          <a:blip r:embed="rId5" cstate="print"/>
          <a:srcRect/>
          <a:stretch>
            <a:fillRect/>
          </a:stretch>
        </p:blipFill>
        <p:spPr bwMode="auto">
          <a:xfrm>
            <a:off x="6858000" y="2133600"/>
            <a:ext cx="1676400" cy="1676400"/>
          </a:xfrm>
          <a:prstGeom prst="rect">
            <a:avLst/>
          </a:prstGeom>
          <a:noFill/>
          <a:ln w="9525">
            <a:noFill/>
            <a:miter lim="800000"/>
            <a:headEnd/>
            <a:tailEnd/>
          </a:ln>
        </p:spPr>
      </p:pic>
      <p:pic>
        <p:nvPicPr>
          <p:cNvPr id="3076" name="Picture 6" descr="car_1024x768"/>
          <p:cNvPicPr>
            <a:picLocks noChangeAspect="1" noChangeArrowheads="1"/>
          </p:cNvPicPr>
          <p:nvPr/>
        </p:nvPicPr>
        <p:blipFill>
          <a:blip r:embed="rId6" cstate="print"/>
          <a:srcRect/>
          <a:stretch>
            <a:fillRect/>
          </a:stretch>
        </p:blipFill>
        <p:spPr bwMode="auto">
          <a:xfrm>
            <a:off x="4953000" y="4191000"/>
            <a:ext cx="3124200" cy="2343150"/>
          </a:xfrm>
          <a:prstGeom prst="rect">
            <a:avLst/>
          </a:prstGeom>
          <a:noFill/>
          <a:ln w="9525">
            <a:noFill/>
            <a:miter lim="800000"/>
            <a:headEnd/>
            <a:tailEnd/>
          </a:ln>
        </p:spPr>
      </p:pic>
      <p:pic>
        <p:nvPicPr>
          <p:cNvPr id="3077" name="Picture 10" descr="hollywood-sign-closeup2">
            <a:hlinkClick r:id="rId7"/>
          </p:cNvPr>
          <p:cNvPicPr>
            <a:picLocks noChangeAspect="1" noChangeArrowheads="1"/>
          </p:cNvPicPr>
          <p:nvPr/>
        </p:nvPicPr>
        <p:blipFill>
          <a:blip r:embed="rId8" cstate="print"/>
          <a:srcRect/>
          <a:stretch>
            <a:fillRect/>
          </a:stretch>
        </p:blipFill>
        <p:spPr bwMode="auto">
          <a:xfrm>
            <a:off x="609600" y="1524000"/>
            <a:ext cx="3276600" cy="1676400"/>
          </a:xfrm>
          <a:prstGeom prst="rect">
            <a:avLst/>
          </a:prstGeom>
          <a:noFill/>
          <a:ln w="9525">
            <a:noFill/>
            <a:miter lim="800000"/>
            <a:headEnd/>
            <a:tailEnd/>
          </a:ln>
        </p:spPr>
      </p:pic>
      <p:pic>
        <p:nvPicPr>
          <p:cNvPr id="3078" name="Picture 14" descr="dvd2"/>
          <p:cNvPicPr>
            <a:picLocks noChangeAspect="1" noChangeArrowheads="1"/>
          </p:cNvPicPr>
          <p:nvPr/>
        </p:nvPicPr>
        <p:blipFill>
          <a:blip r:embed="rId9" cstate="print"/>
          <a:srcRect/>
          <a:stretch>
            <a:fillRect/>
          </a:stretch>
        </p:blipFill>
        <p:spPr bwMode="auto">
          <a:xfrm>
            <a:off x="4572000" y="1447800"/>
            <a:ext cx="1905000" cy="2381250"/>
          </a:xfrm>
          <a:prstGeom prst="rect">
            <a:avLst/>
          </a:prstGeom>
          <a:noFill/>
          <a:ln w="9525">
            <a:noFill/>
            <a:miter lim="800000"/>
            <a:headEnd/>
            <a:tailEnd/>
          </a:ln>
        </p:spPr>
      </p:pic>
      <p:pic>
        <p:nvPicPr>
          <p:cNvPr id="3079" name="Picture 16" descr="csi%20wallpaper04"/>
          <p:cNvPicPr>
            <a:picLocks noChangeAspect="1" noChangeArrowheads="1"/>
          </p:cNvPicPr>
          <p:nvPr/>
        </p:nvPicPr>
        <p:blipFill>
          <a:blip r:embed="rId10" cstate="print"/>
          <a:srcRect/>
          <a:stretch>
            <a:fillRect/>
          </a:stretch>
        </p:blipFill>
        <p:spPr bwMode="auto">
          <a:xfrm>
            <a:off x="381000" y="3657600"/>
            <a:ext cx="3890963" cy="2919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2" fill="hold"/>
                                        <p:tgtEl>
                                          <p:spTgt spid="194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Watch and Ward System</a:t>
            </a:r>
          </a:p>
        </p:txBody>
      </p:sp>
      <p:sp>
        <p:nvSpPr>
          <p:cNvPr id="21507" name="Rectangle 3"/>
          <p:cNvSpPr>
            <a:spLocks noGrp="1" noChangeArrowheads="1"/>
          </p:cNvSpPr>
          <p:nvPr>
            <p:ph type="body" idx="1"/>
          </p:nvPr>
        </p:nvSpPr>
        <p:spPr/>
        <p:txBody>
          <a:bodyPr/>
          <a:lstStyle/>
          <a:p>
            <a:pPr eaLnBrk="1" hangingPunct="1">
              <a:lnSpc>
                <a:spcPct val="90000"/>
              </a:lnSpc>
            </a:pPr>
            <a:r>
              <a:rPr lang="en-US" smtClean="0">
                <a:solidFill>
                  <a:srgbClr val="FF0000"/>
                </a:solidFill>
              </a:rPr>
              <a:t>The patrol function within a community</a:t>
            </a:r>
          </a:p>
          <a:p>
            <a:pPr eaLnBrk="1" hangingPunct="1">
              <a:lnSpc>
                <a:spcPct val="90000"/>
              </a:lnSpc>
            </a:pPr>
            <a:r>
              <a:rPr lang="en-US" smtClean="0"/>
              <a:t>Any male between 15 and 60</a:t>
            </a:r>
          </a:p>
          <a:p>
            <a:pPr eaLnBrk="1" hangingPunct="1">
              <a:lnSpc>
                <a:spcPct val="90000"/>
              </a:lnSpc>
            </a:pPr>
            <a:r>
              <a:rPr lang="en-US" smtClean="0"/>
              <a:t>Watch = night patrol</a:t>
            </a:r>
          </a:p>
          <a:p>
            <a:pPr eaLnBrk="1" hangingPunct="1">
              <a:lnSpc>
                <a:spcPct val="90000"/>
              </a:lnSpc>
            </a:pPr>
            <a:r>
              <a:rPr lang="en-US" smtClean="0"/>
              <a:t>Ward = day patrol</a:t>
            </a:r>
          </a:p>
          <a:p>
            <a:pPr eaLnBrk="1" hangingPunct="1">
              <a:lnSpc>
                <a:spcPct val="90000"/>
              </a:lnSpc>
            </a:pPr>
            <a:r>
              <a:rPr lang="en-US" smtClean="0"/>
              <a:t>Sir Robert Peel called it shiver and shake.  Shiver from cold shake from fear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FF0000"/>
                </a:solidFill>
              </a:rPr>
              <a:t>The Statute of Winchester</a:t>
            </a:r>
          </a:p>
        </p:txBody>
      </p:sp>
      <p:sp>
        <p:nvSpPr>
          <p:cNvPr id="22531" name="Rectangle 3"/>
          <p:cNvSpPr>
            <a:spLocks noGrp="1" noChangeArrowheads="1"/>
          </p:cNvSpPr>
          <p:nvPr>
            <p:ph type="body" idx="1"/>
          </p:nvPr>
        </p:nvSpPr>
        <p:spPr/>
        <p:txBody>
          <a:bodyPr/>
          <a:lstStyle/>
          <a:p>
            <a:pPr eaLnBrk="1" hangingPunct="1">
              <a:lnSpc>
                <a:spcPct val="90000"/>
              </a:lnSpc>
            </a:pPr>
            <a:r>
              <a:rPr lang="en-US" sz="2800" smtClean="0"/>
              <a:t>Created in 1285</a:t>
            </a:r>
          </a:p>
          <a:p>
            <a:pPr eaLnBrk="1" hangingPunct="1">
              <a:lnSpc>
                <a:spcPct val="90000"/>
              </a:lnSpc>
            </a:pPr>
            <a:r>
              <a:rPr lang="en-US" sz="2800" smtClean="0">
                <a:solidFill>
                  <a:srgbClr val="FF0000"/>
                </a:solidFill>
              </a:rPr>
              <a:t>First English attempt at systematic police</a:t>
            </a:r>
          </a:p>
          <a:p>
            <a:pPr eaLnBrk="1" hangingPunct="1">
              <a:lnSpc>
                <a:spcPct val="90000"/>
              </a:lnSpc>
            </a:pPr>
            <a:r>
              <a:rPr lang="en-US" sz="2800" smtClean="0"/>
              <a:t>Created Bailiffs</a:t>
            </a:r>
          </a:p>
          <a:p>
            <a:pPr eaLnBrk="1" hangingPunct="1">
              <a:lnSpc>
                <a:spcPct val="90000"/>
              </a:lnSpc>
            </a:pPr>
            <a:r>
              <a:rPr lang="en-US" sz="2800" smtClean="0"/>
              <a:t>Created Sergeants </a:t>
            </a:r>
          </a:p>
          <a:p>
            <a:pPr eaLnBrk="1" hangingPunct="1">
              <a:lnSpc>
                <a:spcPct val="90000"/>
              </a:lnSpc>
            </a:pPr>
            <a:r>
              <a:rPr lang="en-US" sz="2800" smtClean="0">
                <a:solidFill>
                  <a:srgbClr val="FF0000"/>
                </a:solidFill>
              </a:rPr>
              <a:t>Continues until the sixteenth century when the industrial revolution ends unpaid civilian police.</a:t>
            </a:r>
            <a:r>
              <a:rPr lang="en-US" sz="1200" smtClean="0">
                <a:solidFill>
                  <a:srgbClr val="FF0000"/>
                </a:solidFill>
              </a:rPr>
              <a:t> </a:t>
            </a:r>
            <a:endParaRPr lang="en-US" sz="2800" smtClean="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FF0000"/>
                </a:solidFill>
              </a:rPr>
              <a:t>Henry Fielding</a:t>
            </a:r>
          </a:p>
        </p:txBody>
      </p:sp>
      <p:sp>
        <p:nvSpPr>
          <p:cNvPr id="23555" name="Rectangle 3"/>
          <p:cNvSpPr>
            <a:spLocks noGrp="1" noChangeArrowheads="1"/>
          </p:cNvSpPr>
          <p:nvPr>
            <p:ph type="body" idx="1"/>
          </p:nvPr>
        </p:nvSpPr>
        <p:spPr/>
        <p:txBody>
          <a:bodyPr/>
          <a:lstStyle/>
          <a:p>
            <a:pPr eaLnBrk="1" hangingPunct="1">
              <a:lnSpc>
                <a:spcPct val="90000"/>
              </a:lnSpc>
            </a:pPr>
            <a:r>
              <a:rPr lang="en-US" smtClean="0"/>
              <a:t>1737, the king allows cities to tax for police.</a:t>
            </a:r>
          </a:p>
          <a:p>
            <a:pPr eaLnBrk="1" hangingPunct="1">
              <a:lnSpc>
                <a:spcPct val="90000"/>
              </a:lnSpc>
            </a:pPr>
            <a:r>
              <a:rPr lang="en-US" smtClean="0">
                <a:solidFill>
                  <a:srgbClr val="FF0000"/>
                </a:solidFill>
              </a:rPr>
              <a:t>Magistrate of Bow Street Court</a:t>
            </a:r>
          </a:p>
          <a:p>
            <a:pPr eaLnBrk="1" hangingPunct="1">
              <a:lnSpc>
                <a:spcPct val="90000"/>
              </a:lnSpc>
            </a:pPr>
            <a:r>
              <a:rPr lang="en-US" smtClean="0">
                <a:solidFill>
                  <a:srgbClr val="FF0000"/>
                </a:solidFill>
              </a:rPr>
              <a:t>Didn’t like the watchmen and constables.</a:t>
            </a:r>
          </a:p>
          <a:p>
            <a:pPr eaLnBrk="1" hangingPunct="1">
              <a:lnSpc>
                <a:spcPct val="90000"/>
              </a:lnSpc>
            </a:pPr>
            <a:r>
              <a:rPr lang="en-US" smtClean="0">
                <a:solidFill>
                  <a:srgbClr val="FF0000"/>
                </a:solidFill>
              </a:rPr>
              <a:t>Created the Bow Street Runners</a:t>
            </a:r>
          </a:p>
          <a:p>
            <a:pPr lvl="1" eaLnBrk="1" hangingPunct="1">
              <a:lnSpc>
                <a:spcPct val="90000"/>
              </a:lnSpc>
            </a:pPr>
            <a:r>
              <a:rPr lang="en-US" smtClean="0">
                <a:solidFill>
                  <a:srgbClr val="000000"/>
                </a:solidFill>
              </a:rPr>
              <a:t>Officer</a:t>
            </a:r>
            <a:r>
              <a:rPr lang="en-US" smtClean="0">
                <a:solidFill>
                  <a:srgbClr val="FF0000"/>
                </a:solidFill>
              </a:rPr>
              <a:t> working </a:t>
            </a:r>
            <a:r>
              <a:rPr lang="en-US" smtClean="0">
                <a:solidFill>
                  <a:srgbClr val="000000"/>
                </a:solidFill>
              </a:rPr>
              <a:t>directly </a:t>
            </a:r>
            <a:r>
              <a:rPr lang="en-US" smtClean="0">
                <a:solidFill>
                  <a:srgbClr val="FF0000"/>
                </a:solidFill>
              </a:rPr>
              <a:t>for </a:t>
            </a:r>
            <a:r>
              <a:rPr lang="en-US" smtClean="0">
                <a:solidFill>
                  <a:srgbClr val="000000"/>
                </a:solidFill>
              </a:rPr>
              <a:t>the</a:t>
            </a:r>
            <a:r>
              <a:rPr lang="en-US" smtClean="0">
                <a:solidFill>
                  <a:srgbClr val="FF0000"/>
                </a:solidFill>
              </a:rPr>
              <a:t> judge.</a:t>
            </a:r>
            <a:r>
              <a:rPr lang="en-US" smtClean="0">
                <a:solidFill>
                  <a:srgbClr val="66FF33"/>
                </a:solidFill>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Sir Robert Peel</a:t>
            </a:r>
          </a:p>
        </p:txBody>
      </p:sp>
      <p:sp>
        <p:nvSpPr>
          <p:cNvPr id="24579" name="Rectangle 3"/>
          <p:cNvSpPr>
            <a:spLocks noGrp="1" noChangeArrowheads="1"/>
          </p:cNvSpPr>
          <p:nvPr>
            <p:ph type="body" idx="1"/>
          </p:nvPr>
        </p:nvSpPr>
        <p:spPr/>
        <p:txBody>
          <a:bodyPr/>
          <a:lstStyle/>
          <a:p>
            <a:pPr eaLnBrk="1" hangingPunct="1">
              <a:lnSpc>
                <a:spcPct val="80000"/>
              </a:lnSpc>
            </a:pPr>
            <a:r>
              <a:rPr lang="en-US" sz="2800" smtClean="0"/>
              <a:t>An Aristocrat in 1829</a:t>
            </a:r>
          </a:p>
          <a:p>
            <a:pPr lvl="1" eaLnBrk="1" hangingPunct="1">
              <a:lnSpc>
                <a:spcPct val="80000"/>
              </a:lnSpc>
            </a:pPr>
            <a:r>
              <a:rPr lang="en-US" sz="2400" smtClean="0"/>
              <a:t>Served as member of Parliament, Undersecretary of war, Chief Secretary of Ireland, Home Secretary of England, Prime Minister</a:t>
            </a:r>
          </a:p>
          <a:p>
            <a:pPr eaLnBrk="1" hangingPunct="1">
              <a:lnSpc>
                <a:spcPct val="80000"/>
              </a:lnSpc>
            </a:pPr>
            <a:r>
              <a:rPr lang="en-US" sz="2800" smtClean="0"/>
              <a:t>Introduced the Metropolitan Police Improvement Bill.</a:t>
            </a:r>
          </a:p>
          <a:p>
            <a:pPr eaLnBrk="1" hangingPunct="1">
              <a:lnSpc>
                <a:spcPct val="80000"/>
              </a:lnSpc>
            </a:pPr>
            <a:r>
              <a:rPr lang="en-US" sz="2800" smtClean="0">
                <a:solidFill>
                  <a:srgbClr val="FF0000"/>
                </a:solidFill>
              </a:rPr>
              <a:t>English police officers are still nicknamed “Bobbies” after Peel’s first name. </a:t>
            </a:r>
            <a:r>
              <a:rPr lang="en-US" sz="1200" smtClean="0">
                <a:solidFill>
                  <a:srgbClr val="FF0000"/>
                </a:solidFill>
              </a:rPr>
              <a:t>(5,2)</a:t>
            </a:r>
            <a:endParaRPr lang="en-US" sz="2800" smtClean="0">
              <a:solidFill>
                <a:srgbClr val="FF0000"/>
              </a:solidFill>
            </a:endParaRPr>
          </a:p>
          <a:p>
            <a:pPr eaLnBrk="1" hangingPunct="1">
              <a:lnSpc>
                <a:spcPct val="80000"/>
              </a:lnSpc>
            </a:pPr>
            <a:endParaRPr lang="en-US" sz="2800" smtClean="0">
              <a:solidFill>
                <a:srgbClr val="66FF33"/>
              </a:solidFill>
            </a:endParaRPr>
          </a:p>
          <a:p>
            <a:pPr eaLnBrk="1" hangingPunct="1">
              <a:lnSpc>
                <a:spcPct val="80000"/>
              </a:lnSpc>
            </a:pPr>
            <a:endParaRPr lang="en-US" sz="2800" smtClean="0"/>
          </a:p>
          <a:p>
            <a:pPr eaLnBrk="1" hangingPunct="1">
              <a:lnSpc>
                <a:spcPct val="80000"/>
              </a:lnSpc>
            </a:pPr>
            <a:endParaRPr lang="en-US" sz="280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Sir Robert Peel</a:t>
            </a:r>
          </a:p>
        </p:txBody>
      </p:sp>
      <p:sp>
        <p:nvSpPr>
          <p:cNvPr id="25603" name="Rectangle 3"/>
          <p:cNvSpPr>
            <a:spLocks noGrp="1" noChangeArrowheads="1"/>
          </p:cNvSpPr>
          <p:nvPr>
            <p:ph type="body" idx="1"/>
          </p:nvPr>
        </p:nvSpPr>
        <p:spPr/>
        <p:txBody>
          <a:bodyPr/>
          <a:lstStyle/>
          <a:p>
            <a:pPr eaLnBrk="1" hangingPunct="1">
              <a:buFontTx/>
              <a:buNone/>
            </a:pPr>
            <a:r>
              <a:rPr lang="en-US" smtClean="0">
                <a:solidFill>
                  <a:srgbClr val="FF0000"/>
                </a:solidFill>
              </a:rPr>
              <a:t>Felt the primary responsibility of a police officer was to serve the public.</a:t>
            </a:r>
          </a:p>
          <a:p>
            <a:pPr eaLnBrk="1" hangingPunct="1">
              <a:buFontTx/>
              <a:buNone/>
            </a:pPr>
            <a:r>
              <a:rPr lang="en-US" smtClean="0">
                <a:solidFill>
                  <a:srgbClr val="FF0000"/>
                </a:solidFill>
              </a:rPr>
              <a:t>He truly believed, “The police are the public and the public are the police.”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solidFill>
                  <a:srgbClr val="FF0000"/>
                </a:solidFill>
              </a:rPr>
              <a:t>Peel’s Tenants and Beliefs</a:t>
            </a:r>
          </a:p>
        </p:txBody>
      </p:sp>
      <p:sp>
        <p:nvSpPr>
          <p:cNvPr id="26627" name="Rectangle 3"/>
          <p:cNvSpPr>
            <a:spLocks noGrp="1" noChangeArrowheads="1"/>
          </p:cNvSpPr>
          <p:nvPr>
            <p:ph type="body" idx="1"/>
          </p:nvPr>
        </p:nvSpPr>
        <p:spPr/>
        <p:txBody>
          <a:bodyPr/>
          <a:lstStyle/>
          <a:p>
            <a:pPr eaLnBrk="1" hangingPunct="1">
              <a:lnSpc>
                <a:spcPct val="80000"/>
              </a:lnSpc>
            </a:pPr>
            <a:r>
              <a:rPr lang="en-US" sz="2800" smtClean="0">
                <a:solidFill>
                  <a:srgbClr val="FF0000"/>
                </a:solidFill>
              </a:rPr>
              <a:t>Police organized along military lines</a:t>
            </a:r>
          </a:p>
          <a:p>
            <a:pPr eaLnBrk="1" hangingPunct="1">
              <a:lnSpc>
                <a:spcPct val="80000"/>
              </a:lnSpc>
            </a:pPr>
            <a:r>
              <a:rPr lang="en-US" sz="2800" smtClean="0">
                <a:solidFill>
                  <a:srgbClr val="FF0000"/>
                </a:solidFill>
              </a:rPr>
              <a:t>Police under government control</a:t>
            </a:r>
          </a:p>
          <a:p>
            <a:pPr eaLnBrk="1" hangingPunct="1">
              <a:lnSpc>
                <a:spcPct val="80000"/>
              </a:lnSpc>
            </a:pPr>
            <a:r>
              <a:rPr lang="en-US" sz="2800" smtClean="0">
                <a:solidFill>
                  <a:srgbClr val="FF0000"/>
                </a:solidFill>
              </a:rPr>
              <a:t>Absence of crime best proves police efficiency.</a:t>
            </a:r>
          </a:p>
          <a:p>
            <a:pPr eaLnBrk="1" hangingPunct="1">
              <a:lnSpc>
                <a:spcPct val="80000"/>
              </a:lnSpc>
            </a:pPr>
            <a:r>
              <a:rPr lang="en-US" sz="2800" smtClean="0">
                <a:solidFill>
                  <a:srgbClr val="FF0000"/>
                </a:solidFill>
              </a:rPr>
              <a:t>Must distribute crime news</a:t>
            </a:r>
          </a:p>
          <a:p>
            <a:pPr eaLnBrk="1" hangingPunct="1">
              <a:lnSpc>
                <a:spcPct val="80000"/>
              </a:lnSpc>
            </a:pPr>
            <a:r>
              <a:rPr lang="en-US" sz="2800" smtClean="0">
                <a:solidFill>
                  <a:srgbClr val="FF0000"/>
                </a:solidFill>
              </a:rPr>
              <a:t>Deploy police strength by time and area</a:t>
            </a:r>
          </a:p>
          <a:p>
            <a:pPr eaLnBrk="1" hangingPunct="1">
              <a:lnSpc>
                <a:spcPct val="80000"/>
              </a:lnSpc>
            </a:pPr>
            <a:r>
              <a:rPr lang="en-US" sz="2800" smtClean="0">
                <a:solidFill>
                  <a:srgbClr val="FF0000"/>
                </a:solidFill>
              </a:rPr>
              <a:t>Policemen should have a controlled tempter, quiet and determined manner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solidFill>
                  <a:srgbClr val="FF0000"/>
                </a:solidFill>
              </a:rPr>
              <a:t>Peel’s Tenants and Beliefs Cont.</a:t>
            </a:r>
          </a:p>
        </p:txBody>
      </p:sp>
      <p:sp>
        <p:nvSpPr>
          <p:cNvPr id="27651" name="Rectangle 3"/>
          <p:cNvSpPr>
            <a:spLocks noGrp="1" noChangeArrowheads="1"/>
          </p:cNvSpPr>
          <p:nvPr>
            <p:ph type="body" idx="1"/>
          </p:nvPr>
        </p:nvSpPr>
        <p:spPr>
          <a:xfrm>
            <a:off x="457200" y="2743200"/>
            <a:ext cx="8229600" cy="3733800"/>
          </a:xfrm>
        </p:spPr>
        <p:txBody>
          <a:bodyPr/>
          <a:lstStyle/>
          <a:p>
            <a:pPr eaLnBrk="1" hangingPunct="1">
              <a:lnSpc>
                <a:spcPct val="80000"/>
              </a:lnSpc>
            </a:pPr>
            <a:r>
              <a:rPr lang="en-US" sz="2400" smtClean="0">
                <a:solidFill>
                  <a:srgbClr val="FF0000"/>
                </a:solidFill>
              </a:rPr>
              <a:t>Good appearance commands respect</a:t>
            </a:r>
          </a:p>
          <a:p>
            <a:pPr eaLnBrk="1" hangingPunct="1">
              <a:lnSpc>
                <a:spcPct val="80000"/>
              </a:lnSpc>
            </a:pPr>
            <a:r>
              <a:rPr lang="en-US" sz="2400" smtClean="0">
                <a:solidFill>
                  <a:srgbClr val="FF0000"/>
                </a:solidFill>
              </a:rPr>
              <a:t>Proper selection and training of police is root of efficiency</a:t>
            </a:r>
          </a:p>
          <a:p>
            <a:pPr eaLnBrk="1" hangingPunct="1">
              <a:lnSpc>
                <a:spcPct val="80000"/>
              </a:lnSpc>
            </a:pPr>
            <a:r>
              <a:rPr lang="en-US" sz="2400" smtClean="0">
                <a:solidFill>
                  <a:srgbClr val="FF0000"/>
                </a:solidFill>
              </a:rPr>
              <a:t>Officer’s must have identifying numbers</a:t>
            </a:r>
          </a:p>
          <a:p>
            <a:pPr eaLnBrk="1" hangingPunct="1">
              <a:lnSpc>
                <a:spcPct val="80000"/>
              </a:lnSpc>
            </a:pPr>
            <a:r>
              <a:rPr lang="en-US" sz="2400" smtClean="0">
                <a:solidFill>
                  <a:srgbClr val="FF0000"/>
                </a:solidFill>
              </a:rPr>
              <a:t>Police headquarters should be centrally located and easily accessible to public</a:t>
            </a:r>
          </a:p>
          <a:p>
            <a:pPr eaLnBrk="1" hangingPunct="1">
              <a:lnSpc>
                <a:spcPct val="80000"/>
              </a:lnSpc>
            </a:pPr>
            <a:r>
              <a:rPr lang="en-US" sz="2400" smtClean="0">
                <a:solidFill>
                  <a:srgbClr val="FF0000"/>
                </a:solidFill>
              </a:rPr>
              <a:t>Probation for new hires</a:t>
            </a:r>
          </a:p>
          <a:p>
            <a:pPr eaLnBrk="1" hangingPunct="1">
              <a:lnSpc>
                <a:spcPct val="80000"/>
              </a:lnSpc>
            </a:pPr>
            <a:r>
              <a:rPr lang="en-US" sz="2400" smtClean="0">
                <a:solidFill>
                  <a:srgbClr val="FF0000"/>
                </a:solidFill>
              </a:rPr>
              <a:t>Police crime records are necessary to best distribute police</a:t>
            </a:r>
          </a:p>
          <a:p>
            <a:pPr eaLnBrk="1" hangingPunct="1">
              <a:lnSpc>
                <a:spcPct val="80000"/>
              </a:lnSpc>
            </a:pPr>
            <a:r>
              <a:rPr lang="en-US" sz="2400" smtClean="0">
                <a:solidFill>
                  <a:srgbClr val="000000"/>
                </a:solidFill>
              </a:rPr>
              <a:t>Peel’s principles are still valid today.</a:t>
            </a:r>
            <a:r>
              <a:rPr lang="en-US" sz="1800" smtClean="0">
                <a:solidFill>
                  <a:srgbClr val="000000"/>
                </a:solidFill>
              </a:rPr>
              <a:t> </a:t>
            </a:r>
            <a:r>
              <a:rPr lang="en-US" sz="1000" smtClean="0">
                <a:solidFill>
                  <a:srgbClr val="000000"/>
                </a:solidFill>
              </a:rPr>
              <a:t>(7&amp;8)</a:t>
            </a:r>
            <a:endParaRPr lang="en-US" sz="1800" smtClean="0">
              <a:solidFill>
                <a:srgbClr val="000000"/>
              </a:solidFill>
            </a:endParaRPr>
          </a:p>
          <a:p>
            <a:pPr eaLnBrk="1" hangingPunct="1">
              <a:lnSpc>
                <a:spcPct val="80000"/>
              </a:lnSpc>
            </a:pPr>
            <a:endParaRPr lang="en-US" sz="1800" smtClean="0">
              <a:solidFill>
                <a:srgbClr val="FF0000"/>
              </a:solidFill>
            </a:endParaRPr>
          </a:p>
          <a:p>
            <a:pPr eaLnBrk="1" hangingPunct="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Policing in America</a:t>
            </a:r>
          </a:p>
        </p:txBody>
      </p:sp>
      <p:sp>
        <p:nvSpPr>
          <p:cNvPr id="28675" name="Rectangle 3"/>
          <p:cNvSpPr>
            <a:spLocks noGrp="1" noChangeArrowheads="1"/>
          </p:cNvSpPr>
          <p:nvPr>
            <p:ph type="body" idx="1"/>
          </p:nvPr>
        </p:nvSpPr>
        <p:spPr/>
        <p:txBody>
          <a:bodyPr/>
          <a:lstStyle/>
          <a:p>
            <a:pPr eaLnBrk="1" hangingPunct="1">
              <a:lnSpc>
                <a:spcPct val="90000"/>
              </a:lnSpc>
            </a:pPr>
            <a:r>
              <a:rPr lang="en-US" sz="2400" smtClean="0"/>
              <a:t>Citizens distrust central authority</a:t>
            </a:r>
          </a:p>
          <a:p>
            <a:pPr eaLnBrk="1" hangingPunct="1">
              <a:lnSpc>
                <a:spcPct val="90000"/>
              </a:lnSpc>
            </a:pPr>
            <a:r>
              <a:rPr lang="en-US" sz="2400" smtClean="0"/>
              <a:t>Elect law enforcement officials</a:t>
            </a:r>
          </a:p>
          <a:p>
            <a:pPr eaLnBrk="1" hangingPunct="1">
              <a:lnSpc>
                <a:spcPct val="90000"/>
              </a:lnSpc>
            </a:pPr>
            <a:r>
              <a:rPr lang="en-US" sz="2400" smtClean="0"/>
              <a:t>Use a watch and ward system</a:t>
            </a:r>
          </a:p>
          <a:p>
            <a:pPr eaLnBrk="1" hangingPunct="1">
              <a:lnSpc>
                <a:spcPct val="90000"/>
              </a:lnSpc>
            </a:pPr>
            <a:r>
              <a:rPr lang="en-US" sz="2400" smtClean="0"/>
              <a:t>Around 1658 initiated a paid patrol, these watchmen wore the first American police uniforms, continued until 1830’s</a:t>
            </a:r>
          </a:p>
          <a:p>
            <a:pPr eaLnBrk="1" hangingPunct="1">
              <a:lnSpc>
                <a:spcPct val="90000"/>
              </a:lnSpc>
            </a:pPr>
            <a:r>
              <a:rPr lang="en-US" sz="2400" smtClean="0"/>
              <a:t>In 1700 watchmen became civilian rather that military police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143000"/>
            <a:ext cx="8229600" cy="1143000"/>
          </a:xfrm>
        </p:spPr>
        <p:txBody>
          <a:bodyPr/>
          <a:lstStyle/>
          <a:p>
            <a:pPr eaLnBrk="1" hangingPunct="1"/>
            <a:r>
              <a:rPr lang="en-US" smtClean="0"/>
              <a:t>Policing in America</a:t>
            </a:r>
          </a:p>
        </p:txBody>
      </p:sp>
      <p:sp>
        <p:nvSpPr>
          <p:cNvPr id="29699" name="Rectangle 3"/>
          <p:cNvSpPr>
            <a:spLocks noGrp="1" noChangeArrowheads="1"/>
          </p:cNvSpPr>
          <p:nvPr>
            <p:ph type="body" idx="1"/>
          </p:nvPr>
        </p:nvSpPr>
        <p:spPr>
          <a:xfrm>
            <a:off x="609600" y="1981200"/>
            <a:ext cx="8229600" cy="3306763"/>
          </a:xfrm>
        </p:spPr>
        <p:txBody>
          <a:bodyPr/>
          <a:lstStyle/>
          <a:p>
            <a:pPr eaLnBrk="1" hangingPunct="1"/>
            <a:r>
              <a:rPr lang="en-US" sz="2400" smtClean="0"/>
              <a:t>In the 1830’s Peelian reform influences American police</a:t>
            </a:r>
          </a:p>
          <a:p>
            <a:pPr eaLnBrk="1" hangingPunct="1"/>
            <a:r>
              <a:rPr lang="en-US" sz="2200" smtClean="0">
                <a:solidFill>
                  <a:srgbClr val="FF0000"/>
                </a:solidFill>
              </a:rPr>
              <a:t>1844 New York appoints first chief</a:t>
            </a:r>
            <a:r>
              <a:rPr lang="en-US" sz="2400" smtClean="0">
                <a:solidFill>
                  <a:srgbClr val="FF0000"/>
                </a:solidFill>
              </a:rPr>
              <a:t> </a:t>
            </a:r>
          </a:p>
          <a:p>
            <a:pPr eaLnBrk="1" hangingPunct="1"/>
            <a:r>
              <a:rPr lang="en-US" sz="2400" smtClean="0">
                <a:solidFill>
                  <a:srgbClr val="FF0000"/>
                </a:solidFill>
              </a:rPr>
              <a:t>1853, formal training</a:t>
            </a:r>
            <a:r>
              <a:rPr lang="en-US" sz="1200" smtClean="0">
                <a:solidFill>
                  <a:srgbClr val="FF0000"/>
                </a:solidFill>
              </a:rPr>
              <a:t> </a:t>
            </a:r>
            <a:r>
              <a:rPr lang="en-US" sz="2400" smtClean="0"/>
              <a:t>, uniforms</a:t>
            </a:r>
          </a:p>
          <a:p>
            <a:pPr eaLnBrk="1" hangingPunct="1">
              <a:buFontTx/>
              <a:buNone/>
            </a:pPr>
            <a:r>
              <a:rPr lang="en-US" sz="2400" smtClean="0"/>
              <a:t>     reappear</a:t>
            </a:r>
          </a:p>
          <a:p>
            <a:pPr eaLnBrk="1" hangingPunct="1"/>
            <a:r>
              <a:rPr lang="en-US" sz="2400" smtClean="0"/>
              <a:t>Mobs and riots 1849</a:t>
            </a:r>
          </a:p>
        </p:txBody>
      </p:sp>
      <p:pic>
        <p:nvPicPr>
          <p:cNvPr id="29700" name="Picture 5" descr="phd"/>
          <p:cNvPicPr>
            <a:picLocks noChangeAspect="1" noChangeArrowheads="1"/>
          </p:cNvPicPr>
          <p:nvPr/>
        </p:nvPicPr>
        <p:blipFill>
          <a:blip r:embed="rId3" cstate="print"/>
          <a:srcRect/>
          <a:stretch>
            <a:fillRect/>
          </a:stretch>
        </p:blipFill>
        <p:spPr bwMode="auto">
          <a:xfrm>
            <a:off x="914400" y="4191000"/>
            <a:ext cx="4267200" cy="2547938"/>
          </a:xfrm>
          <a:prstGeom prst="rect">
            <a:avLst/>
          </a:prstGeom>
          <a:noFill/>
          <a:ln w="12700">
            <a:solidFill>
              <a:schemeClr val="tx1"/>
            </a:solidFill>
            <a:miter lim="800000"/>
            <a:headEnd/>
            <a:tailEnd/>
          </a:ln>
        </p:spPr>
      </p:pic>
      <p:pic>
        <p:nvPicPr>
          <p:cNvPr id="29701" name="Picture 7" descr="gangs-of-new-york-version4"/>
          <p:cNvPicPr>
            <a:picLocks noChangeAspect="1" noChangeArrowheads="1"/>
          </p:cNvPicPr>
          <p:nvPr/>
        </p:nvPicPr>
        <p:blipFill>
          <a:blip r:embed="rId4" cstate="print"/>
          <a:srcRect/>
          <a:stretch>
            <a:fillRect/>
          </a:stretch>
        </p:blipFill>
        <p:spPr bwMode="auto">
          <a:xfrm>
            <a:off x="5791200" y="2514600"/>
            <a:ext cx="2786063" cy="4095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143000"/>
            <a:ext cx="8229600" cy="1143000"/>
          </a:xfrm>
        </p:spPr>
        <p:txBody>
          <a:bodyPr/>
          <a:lstStyle/>
          <a:p>
            <a:pPr eaLnBrk="1" hangingPunct="1"/>
            <a:r>
              <a:rPr lang="en-US" sz="3200" dirty="0" smtClean="0"/>
              <a:t>Policing in America</a:t>
            </a:r>
            <a:r>
              <a:rPr lang="en-US" dirty="0" smtClean="0"/>
              <a:t> </a:t>
            </a:r>
          </a:p>
        </p:txBody>
      </p:sp>
      <p:sp>
        <p:nvSpPr>
          <p:cNvPr id="18435" name="Rectangle 3"/>
          <p:cNvSpPr>
            <a:spLocks noGrp="1" noChangeArrowheads="1"/>
          </p:cNvSpPr>
          <p:nvPr>
            <p:ph type="body" idx="1"/>
          </p:nvPr>
        </p:nvSpPr>
        <p:spPr>
          <a:xfrm>
            <a:off x="381000" y="2286000"/>
            <a:ext cx="6248400" cy="3200400"/>
          </a:xfrm>
        </p:spPr>
        <p:txBody>
          <a:bodyPr>
            <a:normAutofit fontScale="92500" lnSpcReduction="20000"/>
          </a:bodyPr>
          <a:lstStyle/>
          <a:p>
            <a:pPr eaLnBrk="1" hangingPunct="1">
              <a:lnSpc>
                <a:spcPct val="90000"/>
              </a:lnSpc>
            </a:pPr>
            <a:r>
              <a:rPr lang="en-US" sz="2400" dirty="0" smtClean="0"/>
              <a:t>Philadelphia first merit system for advancement</a:t>
            </a:r>
          </a:p>
          <a:p>
            <a:pPr eaLnBrk="1" hangingPunct="1">
              <a:lnSpc>
                <a:spcPct val="90000"/>
              </a:lnSpc>
            </a:pPr>
            <a:r>
              <a:rPr lang="en-US" sz="2400" u="sng" dirty="0" smtClean="0">
                <a:solidFill>
                  <a:srgbClr val="FF0000"/>
                </a:solidFill>
              </a:rPr>
              <a:t>1835</a:t>
            </a:r>
            <a:r>
              <a:rPr lang="en-US" sz="2400" dirty="0" smtClean="0">
                <a:solidFill>
                  <a:srgbClr val="FF0000"/>
                </a:solidFill>
              </a:rPr>
              <a:t>, Texas Rangers first State Police Agency.  </a:t>
            </a:r>
            <a:r>
              <a:rPr lang="en-US" sz="2400" dirty="0" smtClean="0">
                <a:solidFill>
                  <a:srgbClr val="000000"/>
                </a:solidFill>
              </a:rPr>
              <a:t>Now all states have State Police or Highway Patrol. </a:t>
            </a:r>
          </a:p>
          <a:p>
            <a:pPr eaLnBrk="1" hangingPunct="1">
              <a:lnSpc>
                <a:spcPct val="90000"/>
              </a:lnSpc>
            </a:pPr>
            <a:r>
              <a:rPr lang="en-US" sz="2400" dirty="0" smtClean="0"/>
              <a:t>Massachusetts State Police to investigate local police</a:t>
            </a:r>
          </a:p>
          <a:p>
            <a:pPr eaLnBrk="1" hangingPunct="1">
              <a:lnSpc>
                <a:spcPct val="90000"/>
              </a:lnSpc>
            </a:pPr>
            <a:r>
              <a:rPr lang="en-US" sz="2400" dirty="0" smtClean="0"/>
              <a:t>Pennsylvania State Police to deal with striking coal miners</a:t>
            </a:r>
          </a:p>
          <a:p>
            <a:pPr eaLnBrk="1" hangingPunct="1">
              <a:lnSpc>
                <a:spcPct val="90000"/>
              </a:lnSpc>
            </a:pPr>
            <a:r>
              <a:rPr lang="en-US" sz="2400" dirty="0" smtClean="0">
                <a:solidFill>
                  <a:srgbClr val="FF0000"/>
                </a:solidFill>
              </a:rPr>
              <a:t>1789, U. S. Marshals first </a:t>
            </a:r>
            <a:r>
              <a:rPr lang="en-US" sz="2400" b="1" u="sng" dirty="0" smtClean="0">
                <a:solidFill>
                  <a:srgbClr val="FF0000"/>
                </a:solidFill>
              </a:rPr>
              <a:t>federa</a:t>
            </a:r>
            <a:r>
              <a:rPr lang="en-US" sz="2400" b="1" dirty="0" smtClean="0">
                <a:solidFill>
                  <a:srgbClr val="FF0000"/>
                </a:solidFill>
              </a:rPr>
              <a:t>l</a:t>
            </a:r>
            <a:r>
              <a:rPr lang="en-US" sz="2400" dirty="0" smtClean="0">
                <a:solidFill>
                  <a:srgbClr val="FF0000"/>
                </a:solidFill>
              </a:rPr>
              <a:t> agency</a:t>
            </a:r>
          </a:p>
          <a:p>
            <a:pPr eaLnBrk="1" hangingPunct="1">
              <a:lnSpc>
                <a:spcPct val="90000"/>
              </a:lnSpc>
            </a:pPr>
            <a:r>
              <a:rPr lang="en-US" sz="2400" dirty="0" smtClean="0">
                <a:solidFill>
                  <a:srgbClr val="FF0000"/>
                </a:solidFill>
              </a:rPr>
              <a:t>1870, Bureau of Investigation created for transportation of women across state lines for immoral purposes, 1935 name changes to the FBI.</a:t>
            </a:r>
          </a:p>
        </p:txBody>
      </p:sp>
      <p:pic>
        <p:nvPicPr>
          <p:cNvPr id="18436" name="Picture 4" descr="plain"/>
          <p:cNvPicPr>
            <a:picLocks noChangeAspect="1" noChangeArrowheads="1"/>
          </p:cNvPicPr>
          <p:nvPr/>
        </p:nvPicPr>
        <p:blipFill>
          <a:blip r:embed="rId4" cstate="print"/>
          <a:srcRect/>
          <a:stretch>
            <a:fillRect/>
          </a:stretch>
        </p:blipFill>
        <p:spPr bwMode="auto">
          <a:xfrm>
            <a:off x="6553200" y="1981200"/>
            <a:ext cx="2438400" cy="2438400"/>
          </a:xfrm>
          <a:prstGeom prst="rect">
            <a:avLst/>
          </a:prstGeom>
          <a:noFill/>
          <a:ln w="9525">
            <a:noFill/>
            <a:miter lim="800000"/>
            <a:headEnd/>
            <a:tailEnd/>
          </a:ln>
        </p:spPr>
      </p:pic>
      <p:pic>
        <p:nvPicPr>
          <p:cNvPr id="18438" name="Picture 6">
            <a:hlinkClick r:id="" action="ppaction://media"/>
          </p:cNvPr>
          <p:cNvPicPr>
            <a:picLocks noRot="1" noChangeAspect="1" noChangeArrowheads="1"/>
          </p:cNvPicPr>
          <p:nvPr>
            <a:wavAudioFile r:embed="rId1" name="walkertexasranger.wav"/>
          </p:nvPr>
        </p:nvPicPr>
        <p:blipFill>
          <a:blip r:embed="rId5" cstate="print"/>
          <a:srcRect/>
          <a:stretch>
            <a:fillRect/>
          </a:stretch>
        </p:blipFill>
        <p:spPr bwMode="auto">
          <a:xfrm>
            <a:off x="6096000" y="60960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8436"/>
                                        </p:tgtEl>
                                        <p:attrNameLst>
                                          <p:attrName>style.visibility</p:attrName>
                                        </p:attrNameLst>
                                      </p:cBhvr>
                                      <p:to>
                                        <p:strVal val="visible"/>
                                      </p:to>
                                    </p:set>
                                    <p:anim to="" calcmode="lin" valueType="num">
                                      <p:cBhvr>
                                        <p:cTn id="15" dur="1" fill="hold"/>
                                        <p:tgtEl>
                                          <p:spTgt spid="18436"/>
                                        </p:tgtEl>
                                        <p:attrNameLst>
                                          <p:attrName/>
                                        </p:attrNameLst>
                                      </p:cBhvr>
                                    </p:anim>
                                  </p:childTnLst>
                                </p:cTn>
                              </p:par>
                              <p:par>
                                <p:cTn id="16" presetID="1" presetClass="mediacall" presetSubtype="0" fill="hold" nodeType="withEffect">
                                  <p:stCondLst>
                                    <p:cond delay="0"/>
                                  </p:stCondLst>
                                  <p:childTnLst>
                                    <p:cmd type="call" cmd="playFrom(0.0)">
                                      <p:cBhvr>
                                        <p:cTn id="17" dur="40560" fill="hold"/>
                                        <p:tgtEl>
                                          <p:spTgt spid="18438"/>
                                        </p:tgtEl>
                                      </p:cBhvr>
                                    </p:cmd>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 to="" calcmode="lin" valueType="num">
                                      <p:cBhvr>
                                        <p:cTn id="22" dur="1" fill="hold"/>
                                        <p:tgtEl>
                                          <p:spTgt spid="18435">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 to="" calcmode="lin" valueType="num">
                                      <p:cBhvr>
                                        <p:cTn id="27" dur="1" fill="hold"/>
                                        <p:tgtEl>
                                          <p:spTgt spid="18435">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 to="" calcmode="lin" valueType="num">
                                      <p:cBhvr>
                                        <p:cTn id="32" dur="1" fill="hold"/>
                                        <p:tgtEl>
                                          <p:spTgt spid="18435">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to="" calcmode="lin" valueType="num">
                                      <p:cBhvr>
                                        <p:cTn id="37" dur="1" fill="hold"/>
                                        <p:tgtEl>
                                          <p:spTgt spid="1843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Prev" delay="0">
                      <p:tgtEl>
                        <p:sldTgt/>
                      </p:tgtEl>
                    </p:cond>
                    <p:cond evt="onStopAudio" delay="0">
                      <p:tgtEl>
                        <p:sldTgt/>
                      </p:tgtEl>
                    </p:cond>
                  </p:endCondLst>
                </p:cTn>
                <p:tgtEl>
                  <p:spTgt spid="18438"/>
                </p:tgtEl>
              </p:cMediaNode>
            </p:audio>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r>
              <a:rPr lang="en-US" smtClean="0"/>
              <a:t>Police Activities</a:t>
            </a:r>
          </a:p>
        </p:txBody>
      </p:sp>
      <p:sp>
        <p:nvSpPr>
          <p:cNvPr id="4099" name="Rectangle 10"/>
          <p:cNvSpPr>
            <a:spLocks noGrp="1" noChangeArrowheads="1"/>
          </p:cNvSpPr>
          <p:nvPr>
            <p:ph type="body" sz="half" idx="1"/>
          </p:nvPr>
        </p:nvSpPr>
        <p:spPr>
          <a:xfrm>
            <a:off x="457200" y="2179637"/>
            <a:ext cx="4038600" cy="4525963"/>
          </a:xfrm>
        </p:spPr>
        <p:txBody>
          <a:bodyPr/>
          <a:lstStyle/>
          <a:p>
            <a:pPr eaLnBrk="1" hangingPunct="1"/>
            <a:r>
              <a:rPr lang="en-US" dirty="0" smtClean="0">
                <a:solidFill>
                  <a:srgbClr val="FF0000"/>
                </a:solidFill>
              </a:rPr>
              <a:t>Patrol</a:t>
            </a:r>
          </a:p>
          <a:p>
            <a:pPr eaLnBrk="1" hangingPunct="1"/>
            <a:r>
              <a:rPr lang="en-US" dirty="0" smtClean="0">
                <a:solidFill>
                  <a:srgbClr val="FF0000"/>
                </a:solidFill>
              </a:rPr>
              <a:t>Traffic Enforcement</a:t>
            </a:r>
          </a:p>
          <a:p>
            <a:pPr eaLnBrk="1" hangingPunct="1"/>
            <a:r>
              <a:rPr lang="en-US" dirty="0" smtClean="0">
                <a:solidFill>
                  <a:srgbClr val="FF0000"/>
                </a:solidFill>
              </a:rPr>
              <a:t>K-9</a:t>
            </a:r>
          </a:p>
          <a:p>
            <a:pPr eaLnBrk="1" hangingPunct="1"/>
            <a:r>
              <a:rPr lang="en-US" dirty="0" smtClean="0">
                <a:solidFill>
                  <a:srgbClr val="FF0000"/>
                </a:solidFill>
              </a:rPr>
              <a:t>SWAT</a:t>
            </a:r>
          </a:p>
          <a:p>
            <a:pPr eaLnBrk="1" hangingPunct="1"/>
            <a:r>
              <a:rPr lang="en-US" dirty="0" smtClean="0">
                <a:solidFill>
                  <a:srgbClr val="FF0000"/>
                </a:solidFill>
              </a:rPr>
              <a:t>Gang Unit</a:t>
            </a:r>
          </a:p>
          <a:p>
            <a:pPr eaLnBrk="1" hangingPunct="1"/>
            <a:r>
              <a:rPr lang="en-US" dirty="0" smtClean="0">
                <a:solidFill>
                  <a:srgbClr val="FF0000"/>
                </a:solidFill>
              </a:rPr>
              <a:t>Undercover</a:t>
            </a:r>
          </a:p>
        </p:txBody>
      </p:sp>
      <p:sp>
        <p:nvSpPr>
          <p:cNvPr id="4100" name="Rectangle 11"/>
          <p:cNvSpPr>
            <a:spLocks noGrp="1" noChangeArrowheads="1"/>
          </p:cNvSpPr>
          <p:nvPr>
            <p:ph type="body" sz="half" idx="2"/>
          </p:nvPr>
        </p:nvSpPr>
        <p:spPr>
          <a:xfrm>
            <a:off x="4648200" y="2255837"/>
            <a:ext cx="4038600" cy="4525963"/>
          </a:xfrm>
        </p:spPr>
        <p:txBody>
          <a:bodyPr/>
          <a:lstStyle/>
          <a:p>
            <a:pPr eaLnBrk="1" hangingPunct="1"/>
            <a:r>
              <a:rPr lang="en-US" dirty="0" smtClean="0">
                <a:solidFill>
                  <a:srgbClr val="FF0000"/>
                </a:solidFill>
              </a:rPr>
              <a:t>Crime Prevention</a:t>
            </a:r>
          </a:p>
          <a:p>
            <a:pPr eaLnBrk="1" hangingPunct="1"/>
            <a:r>
              <a:rPr lang="en-US" dirty="0" smtClean="0">
                <a:solidFill>
                  <a:srgbClr val="FF0000"/>
                </a:solidFill>
              </a:rPr>
              <a:t>Corrections</a:t>
            </a:r>
          </a:p>
          <a:p>
            <a:pPr eaLnBrk="1" hangingPunct="1"/>
            <a:r>
              <a:rPr lang="en-US" dirty="0" smtClean="0">
                <a:solidFill>
                  <a:srgbClr val="FF0000"/>
                </a:solidFill>
              </a:rPr>
              <a:t>Dispatch</a:t>
            </a:r>
          </a:p>
          <a:p>
            <a:pPr eaLnBrk="1" hangingPunct="1"/>
            <a:r>
              <a:rPr lang="en-US" dirty="0" smtClean="0">
                <a:solidFill>
                  <a:srgbClr val="FF0000"/>
                </a:solidFill>
              </a:rPr>
              <a:t>School Resource </a:t>
            </a:r>
          </a:p>
          <a:p>
            <a:pPr eaLnBrk="1" hangingPunct="1"/>
            <a:r>
              <a:rPr lang="en-US" dirty="0" smtClean="0">
                <a:solidFill>
                  <a:srgbClr val="FF0000"/>
                </a:solidFill>
              </a:rPr>
              <a:t>Detectives</a:t>
            </a:r>
          </a:p>
          <a:p>
            <a:pPr eaLnBrk="1" hangingPunct="1"/>
            <a:r>
              <a:rPr lang="en-US" dirty="0" smtClean="0">
                <a:solidFill>
                  <a:srgbClr val="FF0000"/>
                </a:solidFill>
              </a:rPr>
              <a:t>Forensics</a:t>
            </a:r>
            <a:r>
              <a:rPr lang="en-US" dirty="0" smtClean="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t>Policing in America Continued</a:t>
            </a:r>
          </a:p>
        </p:txBody>
      </p:sp>
      <p:sp>
        <p:nvSpPr>
          <p:cNvPr id="31747" name="Rectangle 3"/>
          <p:cNvSpPr>
            <a:spLocks noGrp="1" noChangeArrowheads="1"/>
          </p:cNvSpPr>
          <p:nvPr>
            <p:ph type="body" idx="1"/>
          </p:nvPr>
        </p:nvSpPr>
        <p:spPr/>
        <p:txBody>
          <a:bodyPr/>
          <a:lstStyle/>
          <a:p>
            <a:pPr eaLnBrk="1" hangingPunct="1">
              <a:lnSpc>
                <a:spcPct val="80000"/>
              </a:lnSpc>
            </a:pPr>
            <a:endParaRPr lang="en-US" sz="2600" smtClean="0">
              <a:solidFill>
                <a:srgbClr val="FF0000"/>
              </a:solidFill>
            </a:endParaRPr>
          </a:p>
          <a:p>
            <a:pPr eaLnBrk="1" hangingPunct="1">
              <a:lnSpc>
                <a:spcPct val="80000"/>
              </a:lnSpc>
            </a:pPr>
            <a:r>
              <a:rPr lang="en-US" sz="2600" smtClean="0">
                <a:solidFill>
                  <a:srgbClr val="000099"/>
                </a:solidFill>
              </a:rPr>
              <a:t>Three basic functions of Law Enforcement</a:t>
            </a:r>
          </a:p>
          <a:p>
            <a:pPr lvl="1" eaLnBrk="1" hangingPunct="1">
              <a:lnSpc>
                <a:spcPct val="80000"/>
              </a:lnSpc>
            </a:pPr>
            <a:r>
              <a:rPr lang="en-US" sz="2600" smtClean="0">
                <a:solidFill>
                  <a:srgbClr val="000099"/>
                </a:solidFill>
              </a:rPr>
              <a:t>Combating Criminal Violations.</a:t>
            </a:r>
          </a:p>
          <a:p>
            <a:pPr lvl="1" eaLnBrk="1" hangingPunct="1">
              <a:lnSpc>
                <a:spcPct val="80000"/>
              </a:lnSpc>
            </a:pPr>
            <a:r>
              <a:rPr lang="en-US" sz="2600" smtClean="0">
                <a:solidFill>
                  <a:srgbClr val="000099"/>
                </a:solidFill>
              </a:rPr>
              <a:t>Enforcing Laws</a:t>
            </a:r>
          </a:p>
          <a:p>
            <a:pPr lvl="1" eaLnBrk="1" hangingPunct="1">
              <a:lnSpc>
                <a:spcPct val="80000"/>
              </a:lnSpc>
            </a:pPr>
            <a:r>
              <a:rPr lang="en-US" sz="2600" smtClean="0">
                <a:solidFill>
                  <a:srgbClr val="000099"/>
                </a:solidFill>
              </a:rPr>
              <a:t>Provide miscellaneous services (jails, ambulance, etc.)</a:t>
            </a:r>
            <a:r>
              <a:rPr lang="en-US" sz="1200" smtClean="0">
                <a:solidFill>
                  <a:srgbClr val="000099"/>
                </a:solidFill>
              </a:rPr>
              <a:t> </a:t>
            </a:r>
            <a:endParaRPr lang="en-US" sz="2600" smtClean="0">
              <a:solidFill>
                <a:srgbClr val="000099"/>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Policing in America continued</a:t>
            </a:r>
          </a:p>
        </p:txBody>
      </p:sp>
      <p:sp>
        <p:nvSpPr>
          <p:cNvPr id="32771" name="Rectangle 3"/>
          <p:cNvSpPr>
            <a:spLocks noGrp="1" noChangeArrowheads="1"/>
          </p:cNvSpPr>
          <p:nvPr>
            <p:ph type="body" idx="1"/>
          </p:nvPr>
        </p:nvSpPr>
        <p:spPr>
          <a:xfrm>
            <a:off x="457200" y="2743200"/>
            <a:ext cx="8229600" cy="3962400"/>
          </a:xfrm>
        </p:spPr>
        <p:txBody>
          <a:bodyPr/>
          <a:lstStyle/>
          <a:p>
            <a:pPr eaLnBrk="1" hangingPunct="1"/>
            <a:r>
              <a:rPr lang="en-US" sz="2800" dirty="0" smtClean="0">
                <a:solidFill>
                  <a:srgbClr val="FF0000"/>
                </a:solidFill>
              </a:rPr>
              <a:t>As of January 1, 2008 Utah has approximately 4,706 Sworn police officers. </a:t>
            </a:r>
            <a:r>
              <a:rPr lang="en-US" sz="1000" dirty="0" smtClean="0">
                <a:solidFill>
                  <a:srgbClr val="FF0000"/>
                </a:solidFill>
              </a:rPr>
              <a:t>(10,3)</a:t>
            </a:r>
          </a:p>
          <a:p>
            <a:pPr eaLnBrk="1" hangingPunct="1"/>
            <a:r>
              <a:rPr lang="en-US" sz="2800" dirty="0" smtClean="0">
                <a:solidFill>
                  <a:srgbClr val="000099"/>
                </a:solidFill>
              </a:rPr>
              <a:t>Of all Police Departments nationally in 2008, 11.9% were female.</a:t>
            </a:r>
            <a:endParaRPr lang="en-US" sz="1000" dirty="0" smtClean="0">
              <a:solidFill>
                <a:srgbClr val="000099"/>
              </a:solidFill>
            </a:endParaRPr>
          </a:p>
          <a:p>
            <a:pPr eaLnBrk="1" hangingPunct="1"/>
            <a:r>
              <a:rPr lang="en-US" sz="2800" dirty="0" smtClean="0"/>
              <a:t>Of all Sheriff’s Departments nationally in 2007, 13.6% were female</a:t>
            </a:r>
          </a:p>
          <a:p>
            <a:pPr eaLnBrk="1" hangingPunct="1"/>
            <a:r>
              <a:rPr lang="en-US" sz="2800" dirty="0" smtClean="0"/>
              <a:t>Nationally 2.5 Officers per 1,000 citizens.</a:t>
            </a:r>
          </a:p>
          <a:p>
            <a:pPr eaLnBrk="1" hangingPunct="1"/>
            <a:r>
              <a:rPr lang="en-US" sz="2800" dirty="0" smtClean="0"/>
              <a:t>In Utah, 1.8 Officers per 1,000 citizens.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The Bill of Rights</a:t>
            </a:r>
          </a:p>
        </p:txBody>
      </p:sp>
      <p:sp>
        <p:nvSpPr>
          <p:cNvPr id="33795" name="Rectangle 3"/>
          <p:cNvSpPr>
            <a:spLocks noGrp="1" noChangeArrowheads="1"/>
          </p:cNvSpPr>
          <p:nvPr>
            <p:ph type="body" idx="1"/>
          </p:nvPr>
        </p:nvSpPr>
        <p:spPr/>
        <p:txBody>
          <a:bodyPr/>
          <a:lstStyle/>
          <a:p>
            <a:pPr eaLnBrk="1" hangingPunct="1"/>
            <a:r>
              <a:rPr lang="en-US" sz="2800" smtClean="0"/>
              <a:t>March 1, 1781 Articles of Confederation ratified.</a:t>
            </a:r>
          </a:p>
          <a:p>
            <a:pPr eaLnBrk="1" hangingPunct="1"/>
            <a:r>
              <a:rPr lang="en-US" sz="2800" smtClean="0"/>
              <a:t>May 14, 1787 Constitutional Convention</a:t>
            </a:r>
          </a:p>
          <a:p>
            <a:pPr eaLnBrk="1" hangingPunct="1"/>
            <a:r>
              <a:rPr lang="en-US" sz="2800" smtClean="0">
                <a:solidFill>
                  <a:srgbClr val="FF0000"/>
                </a:solidFill>
              </a:rPr>
              <a:t>Connecticut Compromise, The Great Compromise.</a:t>
            </a:r>
          </a:p>
          <a:p>
            <a:pPr lvl="1" eaLnBrk="1" hangingPunct="1"/>
            <a:r>
              <a:rPr lang="en-US" sz="2400" smtClean="0">
                <a:solidFill>
                  <a:srgbClr val="FF0000"/>
                </a:solidFill>
              </a:rPr>
              <a:t>Deals with representation in House &amp; Senate</a:t>
            </a:r>
          </a:p>
          <a:p>
            <a:pPr lvl="1" eaLnBrk="1" hangingPunct="1"/>
            <a:r>
              <a:rPr lang="en-US" sz="2400" smtClean="0">
                <a:solidFill>
                  <a:srgbClr val="FF0000"/>
                </a:solidFill>
              </a:rPr>
              <a:t>Completes the writing of the Constitution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The Bill of Rights</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t>James Madsen pushes the 1</a:t>
            </a:r>
            <a:r>
              <a:rPr lang="en-US" baseline="30000" smtClean="0"/>
              <a:t>st</a:t>
            </a:r>
            <a:r>
              <a:rPr lang="en-US" smtClean="0"/>
              <a:t> congress to discuss a bill of rights</a:t>
            </a:r>
          </a:p>
          <a:p>
            <a:pPr eaLnBrk="1" hangingPunct="1">
              <a:lnSpc>
                <a:spcPct val="90000"/>
              </a:lnSpc>
            </a:pPr>
            <a:r>
              <a:rPr lang="en-US" smtClean="0"/>
              <a:t>124 proposed amendments</a:t>
            </a:r>
          </a:p>
          <a:p>
            <a:pPr eaLnBrk="1" hangingPunct="1">
              <a:lnSpc>
                <a:spcPct val="90000"/>
              </a:lnSpc>
            </a:pPr>
            <a:r>
              <a:rPr lang="en-US" smtClean="0"/>
              <a:t>90 introduced amendments</a:t>
            </a:r>
          </a:p>
          <a:p>
            <a:pPr eaLnBrk="1" hangingPunct="1">
              <a:lnSpc>
                <a:spcPct val="90000"/>
              </a:lnSpc>
            </a:pPr>
            <a:r>
              <a:rPr lang="en-US" smtClean="0"/>
              <a:t>12 submitted for ratification</a:t>
            </a:r>
          </a:p>
          <a:p>
            <a:pPr eaLnBrk="1" hangingPunct="1">
              <a:lnSpc>
                <a:spcPct val="90000"/>
              </a:lnSpc>
            </a:pPr>
            <a:r>
              <a:rPr lang="en-US" smtClean="0">
                <a:solidFill>
                  <a:srgbClr val="FF0000"/>
                </a:solidFill>
              </a:rPr>
              <a:t>10 become The Bill of Rights </a:t>
            </a:r>
            <a:endParaRPr lang="en-US" smtClean="0">
              <a:solidFill>
                <a:srgbClr val="66FF33"/>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u="sng" smtClean="0"/>
              <a:t>AMENDMENT I</a:t>
            </a:r>
          </a:p>
        </p:txBody>
      </p:sp>
      <p:sp>
        <p:nvSpPr>
          <p:cNvPr id="35843" name="Rectangle 3"/>
          <p:cNvSpPr>
            <a:spLocks noGrp="1" noChangeArrowheads="1"/>
          </p:cNvSpPr>
          <p:nvPr>
            <p:ph type="body" idx="1"/>
          </p:nvPr>
        </p:nvSpPr>
        <p:spPr/>
        <p:txBody>
          <a:bodyPr/>
          <a:lstStyle/>
          <a:p>
            <a:pPr eaLnBrk="1" hangingPunct="1"/>
            <a:r>
              <a:rPr lang="en-US" sz="2800" smtClean="0"/>
              <a:t>Congress shall make </a:t>
            </a:r>
            <a:r>
              <a:rPr lang="en-US" sz="2800" smtClean="0">
                <a:solidFill>
                  <a:srgbClr val="33CC33"/>
                </a:solidFill>
              </a:rPr>
              <a:t>no law respecting an establishment of religion</a:t>
            </a:r>
            <a:r>
              <a:rPr lang="en-US" sz="2800" smtClean="0"/>
              <a:t>, or </a:t>
            </a:r>
            <a:r>
              <a:rPr lang="en-US" sz="2800" smtClean="0">
                <a:solidFill>
                  <a:srgbClr val="33CC33"/>
                </a:solidFill>
              </a:rPr>
              <a:t>prohibiting the free exercise thereof</a:t>
            </a:r>
            <a:r>
              <a:rPr lang="en-US" sz="2800" smtClean="0"/>
              <a:t>; or </a:t>
            </a:r>
            <a:r>
              <a:rPr lang="en-US" sz="2800" smtClean="0">
                <a:solidFill>
                  <a:srgbClr val="33CC33"/>
                </a:solidFill>
              </a:rPr>
              <a:t>abridging the freedom of speech, or of the press</a:t>
            </a:r>
            <a:r>
              <a:rPr lang="en-US" sz="2800" smtClean="0"/>
              <a:t>; or </a:t>
            </a:r>
            <a:r>
              <a:rPr lang="en-US" sz="2800" smtClean="0">
                <a:solidFill>
                  <a:srgbClr val="33CC33"/>
                </a:solidFill>
              </a:rPr>
              <a:t>the right of the people peaceably to assemble</a:t>
            </a:r>
            <a:r>
              <a:rPr lang="en-US" sz="2800" smtClean="0"/>
              <a:t>, and to </a:t>
            </a:r>
            <a:r>
              <a:rPr lang="en-US" sz="2800" smtClean="0">
                <a:solidFill>
                  <a:srgbClr val="33CC33"/>
                </a:solidFill>
              </a:rPr>
              <a:t>petition the Government for a redress of grievances</a:t>
            </a:r>
            <a:r>
              <a:rPr lang="en-US" sz="2800" smtClean="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u="sng" smtClean="0"/>
              <a:t>AMENDMENT II</a:t>
            </a:r>
          </a:p>
        </p:txBody>
      </p:sp>
      <p:sp>
        <p:nvSpPr>
          <p:cNvPr id="36867" name="Rectangle 3"/>
          <p:cNvSpPr>
            <a:spLocks noGrp="1" noChangeArrowheads="1"/>
          </p:cNvSpPr>
          <p:nvPr>
            <p:ph type="body" idx="1"/>
          </p:nvPr>
        </p:nvSpPr>
        <p:spPr/>
        <p:txBody>
          <a:bodyPr/>
          <a:lstStyle/>
          <a:p>
            <a:pPr eaLnBrk="1" hangingPunct="1"/>
            <a:r>
              <a:rPr lang="en-US" smtClean="0"/>
              <a:t>A well regulated Militia, being necessary to the security of free State, </a:t>
            </a:r>
            <a:r>
              <a:rPr lang="en-US" smtClean="0">
                <a:solidFill>
                  <a:srgbClr val="33CC33"/>
                </a:solidFill>
              </a:rPr>
              <a:t>the right of the people to keep and bear Arms</a:t>
            </a:r>
            <a:r>
              <a:rPr lang="en-US" smtClean="0"/>
              <a:t>, shall not be infringed. </a:t>
            </a:r>
            <a:r>
              <a:rPr lang="en-US" sz="1200" smtClean="0">
                <a:solidFill>
                  <a:srgbClr val="66FF33"/>
                </a:solidFill>
              </a:rPr>
              <a:t>(12,2)</a:t>
            </a:r>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u="sng" smtClean="0"/>
              <a:t>AMENDMENT III</a:t>
            </a:r>
          </a:p>
        </p:txBody>
      </p:sp>
      <p:sp>
        <p:nvSpPr>
          <p:cNvPr id="37891" name="Rectangle 3"/>
          <p:cNvSpPr>
            <a:spLocks noGrp="1" noChangeArrowheads="1"/>
          </p:cNvSpPr>
          <p:nvPr>
            <p:ph type="body" idx="1"/>
          </p:nvPr>
        </p:nvSpPr>
        <p:spPr/>
        <p:txBody>
          <a:bodyPr/>
          <a:lstStyle/>
          <a:p>
            <a:pPr eaLnBrk="1" hangingPunct="1"/>
            <a:r>
              <a:rPr lang="en-US" smtClean="0"/>
              <a:t>No Soldier shall, in time of peace be quartered in any house, without the consent of the owner, nor in time of War, but in a manner to be prescribed by law.</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u="sng" smtClean="0"/>
              <a:t>AMENDMENT IV</a:t>
            </a:r>
          </a:p>
        </p:txBody>
      </p:sp>
      <p:sp>
        <p:nvSpPr>
          <p:cNvPr id="38915" name="Rectangle 3"/>
          <p:cNvSpPr>
            <a:spLocks noGrp="1" noChangeArrowheads="1"/>
          </p:cNvSpPr>
          <p:nvPr>
            <p:ph type="body" idx="1"/>
          </p:nvPr>
        </p:nvSpPr>
        <p:spPr/>
        <p:txBody>
          <a:bodyPr/>
          <a:lstStyle/>
          <a:p>
            <a:pPr eaLnBrk="1" hangingPunct="1">
              <a:lnSpc>
                <a:spcPct val="80000"/>
              </a:lnSpc>
            </a:pPr>
            <a:r>
              <a:rPr lang="en-US" sz="2800" smtClean="0"/>
              <a:t>The right of the people </a:t>
            </a:r>
            <a:r>
              <a:rPr lang="en-US" sz="2800" smtClean="0">
                <a:solidFill>
                  <a:srgbClr val="33CC33"/>
                </a:solidFill>
              </a:rPr>
              <a:t>to be secure in their persons, houses, papers, and effects</a:t>
            </a:r>
            <a:r>
              <a:rPr lang="en-US" sz="2800" smtClean="0"/>
              <a:t>, </a:t>
            </a:r>
            <a:r>
              <a:rPr lang="en-US" sz="2800" smtClean="0">
                <a:solidFill>
                  <a:srgbClr val="FF0000"/>
                </a:solidFill>
              </a:rPr>
              <a:t>against unreasonable searches and seizures</a:t>
            </a:r>
            <a:r>
              <a:rPr lang="en-US" sz="2800" smtClean="0"/>
              <a:t>, shall not be violated, and no </a:t>
            </a:r>
            <a:r>
              <a:rPr lang="en-US" sz="2800" smtClean="0">
                <a:solidFill>
                  <a:srgbClr val="33CC33"/>
                </a:solidFill>
              </a:rPr>
              <a:t>Warrants</a:t>
            </a:r>
            <a:r>
              <a:rPr lang="en-US" sz="2800" smtClean="0"/>
              <a:t> shall issue, but on </a:t>
            </a:r>
            <a:r>
              <a:rPr lang="en-US" sz="2800" smtClean="0">
                <a:solidFill>
                  <a:srgbClr val="33CC33"/>
                </a:solidFill>
              </a:rPr>
              <a:t>probable cause</a:t>
            </a:r>
            <a:r>
              <a:rPr lang="en-US" sz="2800" smtClean="0"/>
              <a:t>, supported by Oath or affirmation, and </a:t>
            </a:r>
            <a:r>
              <a:rPr lang="en-US" sz="2800" smtClean="0">
                <a:solidFill>
                  <a:srgbClr val="33CC33"/>
                </a:solidFill>
              </a:rPr>
              <a:t>particularly describing the place to be searched, </a:t>
            </a:r>
            <a:r>
              <a:rPr lang="en-US" sz="2800" b="1" u="sng" smtClean="0">
                <a:solidFill>
                  <a:srgbClr val="33CC33"/>
                </a:solidFill>
              </a:rPr>
              <a:t>and</a:t>
            </a:r>
            <a:r>
              <a:rPr lang="en-US" sz="2800" smtClean="0">
                <a:solidFill>
                  <a:srgbClr val="33CC33"/>
                </a:solidFill>
              </a:rPr>
              <a:t> the persons or things to be seized</a:t>
            </a:r>
            <a:r>
              <a:rPr lang="en-US" sz="2800" smtClean="0"/>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u="sng" smtClean="0"/>
              <a:t>AMENDMENT V</a:t>
            </a:r>
          </a:p>
        </p:txBody>
      </p:sp>
      <p:sp>
        <p:nvSpPr>
          <p:cNvPr id="39939" name="Rectangle 3"/>
          <p:cNvSpPr>
            <a:spLocks noGrp="1" noChangeArrowheads="1"/>
          </p:cNvSpPr>
          <p:nvPr>
            <p:ph type="body" idx="1"/>
          </p:nvPr>
        </p:nvSpPr>
        <p:spPr/>
        <p:txBody>
          <a:bodyPr/>
          <a:lstStyle/>
          <a:p>
            <a:pPr eaLnBrk="1" hangingPunct="1">
              <a:lnSpc>
                <a:spcPct val="80000"/>
              </a:lnSpc>
            </a:pPr>
            <a:r>
              <a:rPr lang="en-US" sz="2000" smtClean="0"/>
              <a:t>No person shall be held to answer for a capital, or otherwise infamous crime, unless on a presentment or indictment of a Grand Jury, except in cases arising in the land or naval forces, or in the Militia, when in actual service in time of War or public danger; </a:t>
            </a:r>
            <a:r>
              <a:rPr lang="en-US" sz="2000" smtClean="0">
                <a:solidFill>
                  <a:srgbClr val="33CC33"/>
                </a:solidFill>
              </a:rPr>
              <a:t>nor shall any person be subject for the same offense to be twice put in jeopardy of life or limb, nor shall be compelled in any criminal case to be a witness against himself, nor be deprived of life, liberty, or property, without due process of law</a:t>
            </a:r>
            <a:r>
              <a:rPr lang="en-US" sz="2000" smtClean="0"/>
              <a:t>; nor shall private property be taken for public use, without just compensation.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u="sng" smtClean="0"/>
              <a:t>AMENDMENT VI</a:t>
            </a:r>
          </a:p>
        </p:txBody>
      </p:sp>
      <p:sp>
        <p:nvSpPr>
          <p:cNvPr id="40963" name="Rectangle 3"/>
          <p:cNvSpPr>
            <a:spLocks noGrp="1" noChangeArrowheads="1"/>
          </p:cNvSpPr>
          <p:nvPr>
            <p:ph type="body" idx="1"/>
          </p:nvPr>
        </p:nvSpPr>
        <p:spPr/>
        <p:txBody>
          <a:bodyPr/>
          <a:lstStyle/>
          <a:p>
            <a:pPr eaLnBrk="1" hangingPunct="1">
              <a:lnSpc>
                <a:spcPct val="90000"/>
              </a:lnSpc>
            </a:pPr>
            <a:r>
              <a:rPr lang="en-US" sz="2400" smtClean="0"/>
              <a:t>In all criminal prosecutions, the accused shall enjoy the </a:t>
            </a:r>
            <a:r>
              <a:rPr lang="en-US" sz="2400" smtClean="0">
                <a:solidFill>
                  <a:srgbClr val="33CC33"/>
                </a:solidFill>
              </a:rPr>
              <a:t>right to a speedy and public trial</a:t>
            </a:r>
            <a:r>
              <a:rPr lang="en-US" sz="2400" smtClean="0"/>
              <a:t>, by an impartial jury of the state and district wherein the crime shall have been committed, which district shall have been previously ascertained by law, and </a:t>
            </a:r>
            <a:r>
              <a:rPr lang="en-US" sz="2400" smtClean="0">
                <a:solidFill>
                  <a:srgbClr val="33CC33"/>
                </a:solidFill>
              </a:rPr>
              <a:t>to be informed of the nature and cause of the accusation</a:t>
            </a:r>
            <a:r>
              <a:rPr lang="en-US" sz="2400" smtClean="0"/>
              <a:t>; </a:t>
            </a:r>
            <a:r>
              <a:rPr lang="en-US" sz="2400" smtClean="0">
                <a:solidFill>
                  <a:srgbClr val="33CC33"/>
                </a:solidFill>
              </a:rPr>
              <a:t>to be confronted with the witness against him</a:t>
            </a:r>
            <a:r>
              <a:rPr lang="en-US" sz="2400" smtClean="0"/>
              <a:t>; to </a:t>
            </a:r>
            <a:r>
              <a:rPr lang="en-US" sz="2400" smtClean="0">
                <a:solidFill>
                  <a:srgbClr val="33CC33"/>
                </a:solidFill>
              </a:rPr>
              <a:t>have compulsory process for obtaining Witnesses in his favor and to have the </a:t>
            </a:r>
            <a:r>
              <a:rPr lang="en-US" sz="2400" smtClean="0">
                <a:solidFill>
                  <a:srgbClr val="CC0099"/>
                </a:solidFill>
              </a:rPr>
              <a:t>Assistance of Counsel</a:t>
            </a:r>
            <a:r>
              <a:rPr lang="en-US" sz="2400" smtClean="0">
                <a:solidFill>
                  <a:srgbClr val="33CC33"/>
                </a:solidFill>
              </a:rPr>
              <a:t> for his defense</a:t>
            </a:r>
            <a:r>
              <a:rPr lang="en-US" sz="2400" smtClean="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600200"/>
            <a:ext cx="7772400" cy="1143000"/>
          </a:xfrm>
        </p:spPr>
        <p:txBody>
          <a:bodyPr/>
          <a:lstStyle/>
          <a:p>
            <a:pPr eaLnBrk="1" hangingPunct="1"/>
            <a:r>
              <a:rPr lang="en-US" smtClean="0"/>
              <a:t>Define “Justice”</a:t>
            </a:r>
          </a:p>
        </p:txBody>
      </p:sp>
      <p:sp>
        <p:nvSpPr>
          <p:cNvPr id="6147" name="Rectangle 3"/>
          <p:cNvSpPr>
            <a:spLocks noGrp="1" noChangeArrowheads="1"/>
          </p:cNvSpPr>
          <p:nvPr>
            <p:ph type="body" idx="1"/>
          </p:nvPr>
        </p:nvSpPr>
        <p:spPr>
          <a:xfrm>
            <a:off x="685800" y="2895600"/>
            <a:ext cx="7772400" cy="2743200"/>
          </a:xfrm>
        </p:spPr>
        <p:txBody>
          <a:bodyPr/>
          <a:lstStyle/>
          <a:p>
            <a:pPr eaLnBrk="1" hangingPunct="1"/>
            <a:r>
              <a:rPr lang="en-US" smtClean="0"/>
              <a:t>What is right and fair.</a:t>
            </a:r>
          </a:p>
          <a:p>
            <a:pPr eaLnBrk="1" hangingPunct="1"/>
            <a:r>
              <a:rPr lang="en-US" smtClean="0"/>
              <a:t>A standard of fairness where it is judged whether each person is rewarded what he/she is due.</a:t>
            </a:r>
          </a:p>
          <a:p>
            <a:pPr eaLnBrk="1" hangingPunct="1"/>
            <a:r>
              <a:rPr lang="en-US" smtClean="0"/>
              <a:t>Who determines what is right and fair?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subTnLst>
                                    <p:animClr clrSpc="rgb" dir="cw">
                                      <p:cBhvr override="childStyle">
                                        <p:cTn dur="1" fill="hold" display="0" masterRel="nextClick" afterEffect="1"/>
                                        <p:tgtEl>
                                          <p:spTgt spid="614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7">
                                            <p:txEl>
                                              <p:pRg st="1" end="1"/>
                                            </p:txEl>
                                          </p:spTgt>
                                        </p:tgtEl>
                                        <p:attrNameLst>
                                          <p:attrName>style.visibility</p:attrName>
                                        </p:attrNameLst>
                                      </p:cBhvr>
                                      <p:to>
                                        <p:strVal val="visible"/>
                                      </p:to>
                                    </p:set>
                                    <p:anim to="" calcmode="lin" valueType="num">
                                      <p:cBhvr>
                                        <p:cTn id="12" dur="1" fill="hold"/>
                                        <p:tgtEl>
                                          <p:spTgt spid="6147">
                                            <p:txEl>
                                              <p:pRg st="1" end="1"/>
                                            </p:txEl>
                                          </p:spTgt>
                                        </p:tgtEl>
                                        <p:attrNameLst>
                                          <p:attrName/>
                                        </p:attrNameLst>
                                      </p:cBhvr>
                                    </p:anim>
                                  </p:childTnLst>
                                  <p:subTnLst>
                                    <p:animClr clrSpc="rgb" dir="cw">
                                      <p:cBhvr override="childStyle">
                                        <p:cTn dur="1" fill="hold" display="0" masterRel="nextClick" afterEffect="1"/>
                                        <p:tgtEl>
                                          <p:spTgt spid="614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subTnLst>
                                    <p:animClr clrSpc="rgb" dir="cw">
                                      <p:cBhvr override="childStyle">
                                        <p:cTn dur="1" fill="hold" display="0" masterRel="nextClick" afterEffect="1"/>
                                        <p:tgtEl>
                                          <p:spTgt spid="614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u="sng" smtClean="0"/>
              <a:t>AMENDMENT VII</a:t>
            </a:r>
          </a:p>
        </p:txBody>
      </p:sp>
      <p:sp>
        <p:nvSpPr>
          <p:cNvPr id="41987" name="Rectangle 3"/>
          <p:cNvSpPr>
            <a:spLocks noGrp="1" noChangeArrowheads="1"/>
          </p:cNvSpPr>
          <p:nvPr>
            <p:ph type="body" idx="1"/>
          </p:nvPr>
        </p:nvSpPr>
        <p:spPr/>
        <p:txBody>
          <a:bodyPr/>
          <a:lstStyle/>
          <a:p>
            <a:pPr eaLnBrk="1" hangingPunct="1"/>
            <a:r>
              <a:rPr lang="en-US" sz="2800" smtClean="0"/>
              <a:t>In suits at common law, where the value in controversy shall </a:t>
            </a:r>
            <a:r>
              <a:rPr lang="en-US" sz="2800" smtClean="0">
                <a:solidFill>
                  <a:srgbClr val="33CC33"/>
                </a:solidFill>
              </a:rPr>
              <a:t>exceed twenty dollars</a:t>
            </a:r>
            <a:r>
              <a:rPr lang="en-US" sz="2800" smtClean="0"/>
              <a:t>, the right of trial by jury shall be preserved, and no fact tried by a jury, shall be otherwise re-examined in any court of the United States, then according to the rules of the common law.</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u="sng" smtClean="0"/>
              <a:t>AMENDMENT VIII</a:t>
            </a:r>
          </a:p>
        </p:txBody>
      </p:sp>
      <p:sp>
        <p:nvSpPr>
          <p:cNvPr id="43011" name="Rectangle 3"/>
          <p:cNvSpPr>
            <a:spLocks noGrp="1" noChangeArrowheads="1"/>
          </p:cNvSpPr>
          <p:nvPr>
            <p:ph type="body" idx="1"/>
          </p:nvPr>
        </p:nvSpPr>
        <p:spPr/>
        <p:txBody>
          <a:bodyPr/>
          <a:lstStyle/>
          <a:p>
            <a:pPr eaLnBrk="1" hangingPunct="1"/>
            <a:r>
              <a:rPr lang="en-US" smtClean="0">
                <a:solidFill>
                  <a:srgbClr val="33CC33"/>
                </a:solidFill>
              </a:rPr>
              <a:t>Excessive bail shall not be required</a:t>
            </a:r>
            <a:r>
              <a:rPr lang="en-US" smtClean="0"/>
              <a:t>, nor excessive fines imposed, </a:t>
            </a:r>
            <a:r>
              <a:rPr lang="en-US" smtClean="0">
                <a:solidFill>
                  <a:srgbClr val="33CC33"/>
                </a:solidFill>
              </a:rPr>
              <a:t>nor cruel and unusual punishments imposed</a:t>
            </a:r>
            <a:r>
              <a:rPr lang="en-US" smtClean="0"/>
              <a:t>.</a:t>
            </a:r>
          </a:p>
          <a:p>
            <a:pPr eaLnBrk="1" hangingPunct="1"/>
            <a:endParaRPr 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u="sng" smtClean="0"/>
              <a:t>AMENDMENT IX</a:t>
            </a:r>
          </a:p>
        </p:txBody>
      </p:sp>
      <p:sp>
        <p:nvSpPr>
          <p:cNvPr id="44035" name="Rectangle 3"/>
          <p:cNvSpPr>
            <a:spLocks noGrp="1" noChangeArrowheads="1"/>
          </p:cNvSpPr>
          <p:nvPr>
            <p:ph type="body" idx="1"/>
          </p:nvPr>
        </p:nvSpPr>
        <p:spPr/>
        <p:txBody>
          <a:bodyPr/>
          <a:lstStyle/>
          <a:p>
            <a:pPr eaLnBrk="1" hangingPunct="1"/>
            <a:r>
              <a:rPr lang="en-US" smtClean="0"/>
              <a:t>The enumeration in the constitution of certain rights, shall not be construed to deny or disparage others retained by the people.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u="sng" smtClean="0"/>
              <a:t>AMENDMENT X</a:t>
            </a:r>
          </a:p>
        </p:txBody>
      </p:sp>
      <p:sp>
        <p:nvSpPr>
          <p:cNvPr id="45059" name="Rectangle 3"/>
          <p:cNvSpPr>
            <a:spLocks noGrp="1" noChangeArrowheads="1"/>
          </p:cNvSpPr>
          <p:nvPr>
            <p:ph type="body" idx="1"/>
          </p:nvPr>
        </p:nvSpPr>
        <p:spPr/>
        <p:txBody>
          <a:bodyPr/>
          <a:lstStyle/>
          <a:p>
            <a:pPr eaLnBrk="1" hangingPunct="1"/>
            <a:r>
              <a:rPr lang="en-US" smtClean="0"/>
              <a:t>The powers not delegated to the United States by the Constitution, nor prohibited by it to the States, are reserved to the States, respectively, or to the people.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u="sng" smtClean="0"/>
              <a:t>AMENDMENT XIV</a:t>
            </a:r>
          </a:p>
        </p:txBody>
      </p:sp>
      <p:sp>
        <p:nvSpPr>
          <p:cNvPr id="46083" name="Rectangle 3"/>
          <p:cNvSpPr>
            <a:spLocks noGrp="1" noChangeArrowheads="1"/>
          </p:cNvSpPr>
          <p:nvPr>
            <p:ph type="body" idx="1"/>
          </p:nvPr>
        </p:nvSpPr>
        <p:spPr/>
        <p:txBody>
          <a:bodyPr/>
          <a:lstStyle/>
          <a:p>
            <a:pPr eaLnBrk="1" hangingPunct="1">
              <a:lnSpc>
                <a:spcPct val="90000"/>
              </a:lnSpc>
            </a:pPr>
            <a:r>
              <a:rPr lang="en-US" sz="2400" smtClean="0"/>
              <a:t>Section 1.  All persons born or naturalized in the United States, and subject to the jurisdiction thereof, are citizens of the United States and of the state wherein they reside.  </a:t>
            </a:r>
            <a:r>
              <a:rPr lang="en-US" sz="2400" smtClean="0">
                <a:solidFill>
                  <a:srgbClr val="33CC33"/>
                </a:solidFill>
              </a:rPr>
              <a:t>No State shall make or enforce any law which shall abridge the privileges or immunities of the citizens of the United States</a:t>
            </a:r>
            <a:r>
              <a:rPr lang="en-US" sz="2400" smtClean="0"/>
              <a:t>; nor shall the State deprive any person of life, liberty, or property, without </a:t>
            </a:r>
            <a:r>
              <a:rPr lang="en-US" sz="2400" smtClean="0">
                <a:solidFill>
                  <a:srgbClr val="33CC33"/>
                </a:solidFill>
              </a:rPr>
              <a:t>due process of law</a:t>
            </a:r>
            <a:r>
              <a:rPr lang="en-US" sz="2400" smtClean="0"/>
              <a:t>; nor deny to any person within its jurisdiction the </a:t>
            </a:r>
            <a:r>
              <a:rPr lang="en-US" sz="2400" smtClean="0">
                <a:solidFill>
                  <a:srgbClr val="33CC33"/>
                </a:solidFill>
              </a:rPr>
              <a:t>equal protection of the laws</a:t>
            </a:r>
            <a:r>
              <a:rPr lang="en-US" sz="2400" smtClean="0"/>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981200"/>
            <a:ext cx="7772400" cy="1143000"/>
          </a:xfrm>
        </p:spPr>
        <p:txBody>
          <a:bodyPr>
            <a:normAutofit fontScale="90000"/>
          </a:bodyPr>
          <a:lstStyle/>
          <a:p>
            <a:pPr eaLnBrk="1" hangingPunct="1"/>
            <a:r>
              <a:rPr lang="en-US" smtClean="0"/>
              <a:t>Which comes first, Laws or Morality?</a:t>
            </a:r>
          </a:p>
        </p:txBody>
      </p:sp>
      <p:sp>
        <p:nvSpPr>
          <p:cNvPr id="7171" name="Rectangle 3"/>
          <p:cNvSpPr>
            <a:spLocks noGrp="1" noChangeArrowheads="1"/>
          </p:cNvSpPr>
          <p:nvPr>
            <p:ph type="body" idx="1"/>
          </p:nvPr>
        </p:nvSpPr>
        <p:spPr>
          <a:xfrm>
            <a:off x="457200" y="3322638"/>
            <a:ext cx="8229600" cy="3154362"/>
          </a:xfrm>
        </p:spPr>
        <p:txBody>
          <a:bodyPr/>
          <a:lstStyle/>
          <a:p>
            <a:pPr eaLnBrk="1" hangingPunct="1">
              <a:buFont typeface="Wingdings" pitchFamily="2" charset="2"/>
              <a:buNone/>
            </a:pPr>
            <a:endParaRPr lang="en-US" sz="2800" smtClean="0"/>
          </a:p>
          <a:p>
            <a:pPr lvl="1" eaLnBrk="1" hangingPunct="1">
              <a:buFontTx/>
              <a:buChar char="•"/>
            </a:pPr>
            <a:r>
              <a:rPr lang="en-US" sz="2400" smtClean="0"/>
              <a:t>As people grow, they develop feelings that certain actions are right or wrong.  These feelings are created by parents, school, religion, country, friends, and others.  These ideas about duties and ethics we will refer to as morality, although many refer to these feelings as a conscience.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171">
                                            <p:txEl>
                                              <p:pRg st="1" end="1"/>
                                            </p:txEl>
                                          </p:spTgt>
                                        </p:tgtEl>
                                        <p:attrNameLst>
                                          <p:attrName>style.visibility</p:attrName>
                                        </p:attrNameLst>
                                      </p:cBhvr>
                                      <p:to>
                                        <p:strVal val="visible"/>
                                      </p:to>
                                    </p:set>
                                    <p:anim to="" calcmode="lin" valueType="num">
                                      <p:cBhvr>
                                        <p:cTn id="7" dur="1" fill="hold"/>
                                        <p:tgtEl>
                                          <p:spTgt spid="71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Which comes first Morality or Laws?</a:t>
            </a:r>
          </a:p>
        </p:txBody>
      </p:sp>
      <p:sp>
        <p:nvSpPr>
          <p:cNvPr id="7171" name="Rectangle 3"/>
          <p:cNvSpPr>
            <a:spLocks noGrp="1" noChangeArrowheads="1"/>
          </p:cNvSpPr>
          <p:nvPr>
            <p:ph type="body" idx="1"/>
          </p:nvPr>
        </p:nvSpPr>
        <p:spPr/>
        <p:txBody>
          <a:bodyPr/>
          <a:lstStyle/>
          <a:p>
            <a:pPr eaLnBrk="1" hangingPunct="1"/>
            <a:r>
              <a:rPr lang="en-US" smtClean="0">
                <a:solidFill>
                  <a:srgbClr val="FF0000"/>
                </a:solidFill>
              </a:rPr>
              <a:t>When enough people with political power within the government agree that an action should be labeled right or wrong and that everyone should be made to follow their decision, a law is then created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Are all laws enforced??</a:t>
            </a:r>
          </a:p>
        </p:txBody>
      </p:sp>
      <p:sp>
        <p:nvSpPr>
          <p:cNvPr id="8195" name="Rectangle 3"/>
          <p:cNvSpPr>
            <a:spLocks noGrp="1" noChangeArrowheads="1"/>
          </p:cNvSpPr>
          <p:nvPr>
            <p:ph type="body" idx="1"/>
          </p:nvPr>
        </p:nvSpPr>
        <p:spPr/>
        <p:txBody>
          <a:bodyPr/>
          <a:lstStyle/>
          <a:p>
            <a:pPr eaLnBrk="1" hangingPunct="1"/>
            <a:r>
              <a:rPr lang="en-US" smtClean="0"/>
              <a:t>Is it feasible to enforce all laws all the time?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Discretion</a:t>
            </a:r>
          </a:p>
        </p:txBody>
      </p:sp>
      <p:sp>
        <p:nvSpPr>
          <p:cNvPr id="25603" name="Rectangle 3"/>
          <p:cNvSpPr>
            <a:spLocks noGrp="1" noChangeArrowheads="1"/>
          </p:cNvSpPr>
          <p:nvPr>
            <p:ph type="body" idx="1"/>
          </p:nvPr>
        </p:nvSpPr>
        <p:spPr>
          <a:xfrm>
            <a:off x="914400" y="2743200"/>
            <a:ext cx="8229600" cy="3154363"/>
          </a:xfrm>
        </p:spPr>
        <p:txBody>
          <a:bodyPr/>
          <a:lstStyle/>
          <a:p>
            <a:pPr eaLnBrk="1" hangingPunct="1"/>
            <a:r>
              <a:rPr lang="en-US" smtClean="0"/>
              <a:t>Who gets to decide whether or not to enforce a law?</a:t>
            </a:r>
          </a:p>
          <a:p>
            <a:pPr lvl="1" eaLnBrk="1" hangingPunct="1"/>
            <a:r>
              <a:rPr lang="en-US" smtClean="0"/>
              <a:t>Judges	</a:t>
            </a:r>
          </a:p>
          <a:p>
            <a:pPr lvl="1" eaLnBrk="1" hangingPunct="1"/>
            <a:r>
              <a:rPr lang="en-US" smtClean="0"/>
              <a:t>Prosecutors</a:t>
            </a:r>
          </a:p>
          <a:p>
            <a:pPr lvl="1" eaLnBrk="1" hangingPunct="1"/>
            <a:r>
              <a:rPr lang="en-US" smtClean="0">
                <a:solidFill>
                  <a:srgbClr val="FF0000"/>
                </a:solidFill>
              </a:rPr>
              <a:t>Police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 to="" calcmode="lin" valueType="num">
                                      <p:cBhvr>
                                        <p:cTn id="10" dur="1" fill="hold"/>
                                        <p:tgtEl>
                                          <p:spTgt spid="2560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to="" calcmode="lin" valueType="num">
                                      <p:cBhvr>
                                        <p:cTn id="13" dur="1" fill="hold"/>
                                        <p:tgtEl>
                                          <p:spTgt spid="2560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 to="" calcmode="lin" valueType="num">
                                      <p:cBhvr>
                                        <p:cTn id="16" dur="1" fill="hold"/>
                                        <p:tgtEl>
                                          <p:spTgt spid="256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457200" y="1905000"/>
            <a:ext cx="7772400" cy="3805238"/>
          </a:xfrm>
          <a:prstGeom prst="rect">
            <a:avLst/>
          </a:prstGeom>
          <a:noFill/>
          <a:ln w="9525">
            <a:noFill/>
            <a:miter lim="800000"/>
            <a:headEnd/>
            <a:tailEnd/>
          </a:ln>
        </p:spPr>
        <p:txBody>
          <a:bodyPr>
            <a:spAutoFit/>
          </a:bodyPr>
          <a:lstStyle/>
          <a:p>
            <a:pPr>
              <a:spcBef>
                <a:spcPct val="50000"/>
              </a:spcBef>
            </a:pPr>
            <a:endParaRPr lang="en-US" sz="2800"/>
          </a:p>
          <a:p>
            <a:pPr lvl="1">
              <a:spcBef>
                <a:spcPct val="50000"/>
              </a:spcBef>
              <a:buFontTx/>
              <a:buChar char="•"/>
            </a:pPr>
            <a:r>
              <a:rPr lang="en-US" sz="2400">
                <a:solidFill>
                  <a:srgbClr val="FF0000"/>
                </a:solidFill>
              </a:rPr>
              <a:t>Polygamy</a:t>
            </a:r>
          </a:p>
          <a:p>
            <a:pPr lvl="1">
              <a:spcBef>
                <a:spcPct val="50000"/>
              </a:spcBef>
              <a:buFontTx/>
              <a:buChar char="•"/>
            </a:pPr>
            <a:r>
              <a:rPr lang="en-US" sz="2400">
                <a:solidFill>
                  <a:srgbClr val="FF0000"/>
                </a:solidFill>
              </a:rPr>
              <a:t>Jay Walking</a:t>
            </a:r>
          </a:p>
          <a:p>
            <a:pPr lvl="1">
              <a:spcBef>
                <a:spcPct val="50000"/>
              </a:spcBef>
              <a:buFontTx/>
              <a:buChar char="•"/>
            </a:pPr>
            <a:r>
              <a:rPr lang="en-US" sz="2400">
                <a:solidFill>
                  <a:srgbClr val="FF0000"/>
                </a:solidFill>
              </a:rPr>
              <a:t>Curfew</a:t>
            </a:r>
          </a:p>
          <a:p>
            <a:pPr lvl="1">
              <a:spcBef>
                <a:spcPct val="50000"/>
              </a:spcBef>
              <a:buFontTx/>
              <a:buChar char="•"/>
            </a:pPr>
            <a:r>
              <a:rPr lang="en-US" sz="2400">
                <a:solidFill>
                  <a:srgbClr val="FF0000"/>
                </a:solidFill>
              </a:rPr>
              <a:t>Some traffic laws</a:t>
            </a:r>
          </a:p>
          <a:p>
            <a:pPr lvl="1">
              <a:spcBef>
                <a:spcPct val="50000"/>
              </a:spcBef>
              <a:buFontTx/>
              <a:buChar char="•"/>
            </a:pPr>
            <a:r>
              <a:rPr lang="en-US" sz="2400">
                <a:solidFill>
                  <a:srgbClr val="FF0000"/>
                </a:solidFill>
              </a:rPr>
              <a:t>Speeding, Improper turns, Vehicle condition</a:t>
            </a:r>
          </a:p>
          <a:p>
            <a:pPr lvl="1">
              <a:spcBef>
                <a:spcPct val="50000"/>
              </a:spcBef>
              <a:buFontTx/>
              <a:buChar char="•"/>
            </a:pPr>
            <a:r>
              <a:rPr lang="en-US" sz="2400">
                <a:solidFill>
                  <a:srgbClr val="FF0000"/>
                </a:solidFill>
              </a:rPr>
              <a:t>Truancy</a:t>
            </a:r>
          </a:p>
        </p:txBody>
      </p:sp>
      <p:sp>
        <p:nvSpPr>
          <p:cNvPr id="10243" name="Rectangle 7"/>
          <p:cNvSpPr>
            <a:spLocks noGrp="1" noChangeArrowheads="1"/>
          </p:cNvSpPr>
          <p:nvPr>
            <p:ph type="title"/>
          </p:nvPr>
        </p:nvSpPr>
        <p:spPr/>
        <p:txBody>
          <a:bodyPr/>
          <a:lstStyle/>
          <a:p>
            <a:pPr eaLnBrk="1" hangingPunct="1"/>
            <a:r>
              <a:rPr lang="en-US" smtClean="0"/>
              <a:t>Laws not widely enforced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8"/>
                                        </p:tgtEl>
                                        <p:attrNameLst>
                                          <p:attrName>style.visibility</p:attrName>
                                        </p:attrNameLst>
                                      </p:cBhvr>
                                      <p:to>
                                        <p:strVal val="visible"/>
                                      </p:to>
                                    </p:set>
                                    <p:anim to="" calcmode="lin" valueType="num">
                                      <p:cBhvr>
                                        <p:cTn id="7" dur="1" fill="hold"/>
                                        <p:tgtEl>
                                          <p:spTgt spid="81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1828</Words>
  <Application>Microsoft Office PowerPoint</Application>
  <PresentationFormat>On-screen Show (4:3)</PresentationFormat>
  <Paragraphs>234</Paragraphs>
  <Slides>44</Slides>
  <Notes>44</Notes>
  <HiddenSlides>0</HiddenSlides>
  <MMClips>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Photo Editor Photo</vt:lpstr>
      <vt:lpstr>Chapter One</vt:lpstr>
      <vt:lpstr>PowerPoint Presentation</vt:lpstr>
      <vt:lpstr>Police Activities</vt:lpstr>
      <vt:lpstr>Define “Justice”</vt:lpstr>
      <vt:lpstr>Which comes first, Laws or Morality?</vt:lpstr>
      <vt:lpstr>Which comes first Morality or Laws?</vt:lpstr>
      <vt:lpstr>Are all laws enforced??</vt:lpstr>
      <vt:lpstr>Discretion</vt:lpstr>
      <vt:lpstr>Laws not widely enforced</vt:lpstr>
      <vt:lpstr>Why aren’t they Enforced</vt:lpstr>
      <vt:lpstr>History of Law Enforcement</vt:lpstr>
      <vt:lpstr>“Police” </vt:lpstr>
      <vt:lpstr>History of Law Enforcement </vt:lpstr>
      <vt:lpstr>Roman Empire</vt:lpstr>
      <vt:lpstr>Tithing System</vt:lpstr>
      <vt:lpstr>Norman Philosophy of Law Enforcement</vt:lpstr>
      <vt:lpstr>England started many traditions</vt:lpstr>
      <vt:lpstr>The word “Sheriff”</vt:lpstr>
      <vt:lpstr>England in 1215</vt:lpstr>
      <vt:lpstr>Watch and Ward System</vt:lpstr>
      <vt:lpstr>The Statute of Winchester</vt:lpstr>
      <vt:lpstr>Henry Fielding</vt:lpstr>
      <vt:lpstr>Sir Robert Peel</vt:lpstr>
      <vt:lpstr>Sir Robert Peel</vt:lpstr>
      <vt:lpstr>Peel’s Tenants and Beliefs</vt:lpstr>
      <vt:lpstr>Peel’s Tenants and Beliefs Cont.</vt:lpstr>
      <vt:lpstr>Policing in America</vt:lpstr>
      <vt:lpstr>Policing in America</vt:lpstr>
      <vt:lpstr>Policing in America </vt:lpstr>
      <vt:lpstr>Policing in America Continued</vt:lpstr>
      <vt:lpstr>Policing in America continued</vt:lpstr>
      <vt:lpstr>The Bill of Rights</vt:lpstr>
      <vt:lpstr>The Bill of Rights</vt:lpstr>
      <vt:lpstr>AMENDMENT I</vt:lpstr>
      <vt:lpstr>AMENDMENT II</vt:lpstr>
      <vt:lpstr>AMENDMENT III</vt:lpstr>
      <vt:lpstr>AMENDMENT IV</vt:lpstr>
      <vt:lpstr>AMENDMENT V</vt:lpstr>
      <vt:lpstr>AMENDMENT VI</vt:lpstr>
      <vt:lpstr>AMENDMENT VII</vt:lpstr>
      <vt:lpstr>AMENDMENT VIII</vt:lpstr>
      <vt:lpstr>AMENDMENT IX</vt:lpstr>
      <vt:lpstr>AMENDMENT X</vt:lpstr>
      <vt:lpstr>AMENDMENT XIV</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Cameron</dc:creator>
  <cp:lastModifiedBy>jbyam</cp:lastModifiedBy>
  <cp:revision>6</cp:revision>
  <dcterms:created xsi:type="dcterms:W3CDTF">2010-06-10T15:15:02Z</dcterms:created>
  <dcterms:modified xsi:type="dcterms:W3CDTF">2011-09-22T17:57:13Z</dcterms:modified>
</cp:coreProperties>
</file>