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51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C53DCB-9AEE-4D96-A79D-21EA42C9C97C}" type="datetimeFigureOut">
              <a:rPr lang="en-US" smtClean="0"/>
              <a:pPr/>
              <a:t>8/17/2010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FF2AB5-4630-4FC7-8A31-541EC465B7C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CED32191-D164-4667-8DA6-6D8FC5C3C415}" type="slidenum">
              <a:rPr lang="en-US"/>
              <a:pPr/>
              <a:t>1</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97C6870F-6D52-4B44-8840-89C01F7A0386}" type="slidenum">
              <a:rPr lang="en-US"/>
              <a:pPr/>
              <a:t>10</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640D0EFF-DF38-4346-A484-DC5ADD37A69E}" type="slidenum">
              <a:rPr lang="en-US"/>
              <a:pPr/>
              <a:t>11</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A86BC495-1BD0-4440-AFDB-AC1B2AF9B676}" type="slidenum">
              <a:rPr lang="en-US"/>
              <a:pPr/>
              <a:t>12</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9797B85B-B202-4B84-91A0-8311AF9AF057}" type="slidenum">
              <a:rPr lang="en-US"/>
              <a:pPr/>
              <a:t>13</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B9FD773A-691B-42AC-88B0-42D6C1B38ABE}" type="slidenum">
              <a:rPr lang="en-US"/>
              <a:pPr/>
              <a:t>14</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A2DF028C-251E-4A65-A4E1-E6CB460A7765}" type="slidenum">
              <a:rPr lang="en-US"/>
              <a:pPr/>
              <a:t>15</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5990C776-F0D0-478D-892C-480D54E7EF32}" type="slidenum">
              <a:rPr lang="en-US"/>
              <a:pPr/>
              <a:t>16</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283429FE-FB9A-4D3B-BA68-499FC4C9376D}" type="slidenum">
              <a:rPr lang="en-US"/>
              <a:pPr/>
              <a:t>17</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87D5DD5E-D00D-4E14-A814-5866294EA9D7}" type="slidenum">
              <a:rPr lang="en-US"/>
              <a:pPr/>
              <a:t>18</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B0C85C00-DEF0-460E-B71E-31C9605A22BF}" type="slidenum">
              <a:rPr lang="en-US"/>
              <a:pPr/>
              <a:t>19</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76BEB35E-E726-40BF-9911-88D9E21C6232}" type="slidenum">
              <a:rPr lang="en-US"/>
              <a:pPr/>
              <a:t>2</a:t>
            </a:fld>
            <a:endParaRPr 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2376C24D-3245-41D2-B05E-CED2CE31F2E8}" type="slidenum">
              <a:rPr lang="en-US"/>
              <a:pPr/>
              <a:t>20</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DB3E86EB-D6C3-48AA-A347-3B160AB8A884}" type="slidenum">
              <a:rPr lang="en-US"/>
              <a:pPr/>
              <a:t>21</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4D703B8E-5E90-4E2B-8F81-CF6280024D14}" type="slidenum">
              <a:rPr lang="en-US"/>
              <a:pPr/>
              <a:t>22</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568FAD84-E52A-467E-98F4-403AE1D4B07F}" type="slidenum">
              <a:rPr lang="en-US"/>
              <a:pPr/>
              <a:t>23</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A1454301-35ED-48DB-B254-5E2A503F520E}" type="slidenum">
              <a:rPr lang="en-US"/>
              <a:pPr/>
              <a:t>24</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B7FE5823-79EA-4D7A-91F4-B6E6E82CBDDE}" type="slidenum">
              <a:rPr lang="en-US"/>
              <a:pPr/>
              <a:t>25</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B0E66279-0B6A-43EC-A81B-084AB40115A5}" type="slidenum">
              <a:rPr lang="en-US"/>
              <a:pPr/>
              <a:t>26</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92ECC000-E07C-434C-937A-F182448268F9}" type="slidenum">
              <a:rPr lang="en-US"/>
              <a:pPr/>
              <a:t>27</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BB81C986-ADC7-4A65-925E-5242638A831F}" type="slidenum">
              <a:rPr lang="en-US"/>
              <a:pPr/>
              <a:t>28</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533B450C-A359-4676-8C56-7707F0E3C1C2}" type="slidenum">
              <a:rPr lang="en-US"/>
              <a:pPr/>
              <a:t>3</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8491DAD1-855D-4BF7-ABE7-64BCB13619F1}" type="slidenum">
              <a:rPr lang="en-US"/>
              <a:pPr/>
              <a:t>4</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CC218C3E-DCB3-4E12-9DE0-B1F2A79B544B}" type="slidenum">
              <a:rPr lang="en-US"/>
              <a:pPr/>
              <a:t>5</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C8FF1DAA-B28A-4853-A50E-E49EA801AF99}" type="slidenum">
              <a:rPr lang="en-US"/>
              <a:pPr/>
              <a:t>6</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435582AB-6D2E-462C-B1DD-CE852BEECBB3}" type="slidenum">
              <a:rPr lang="en-US"/>
              <a:pPr/>
              <a:t>7</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245D3DC2-D381-48BC-8B76-ED1548E4B722}" type="slidenum">
              <a:rPr lang="en-US"/>
              <a:pPr/>
              <a:t>8</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4C095386-62A3-4334-8E50-B0AF1A71C41B}" type="slidenum">
              <a:rPr lang="en-US"/>
              <a:pPr/>
              <a:t>9</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542A04-62BC-42DD-B003-5AA1591B760D}" type="datetimeFigureOut">
              <a:rPr lang="en-US" smtClean="0"/>
              <a:pPr/>
              <a:t>8/17/2010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8C110-78B4-4522-9D37-833ED8AA6B1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542A04-62BC-42DD-B003-5AA1591B760D}" type="datetimeFigureOut">
              <a:rPr lang="en-US" smtClean="0"/>
              <a:pPr/>
              <a:t>8/17/2010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8C110-78B4-4522-9D37-833ED8AA6B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542A04-62BC-42DD-B003-5AA1591B760D}" type="datetimeFigureOut">
              <a:rPr lang="en-US" smtClean="0"/>
              <a:pPr/>
              <a:t>8/17/2010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8C110-78B4-4522-9D37-833ED8AA6B1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2743200"/>
            <a:ext cx="4038600" cy="3154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2743200"/>
            <a:ext cx="4038600" cy="3154363"/>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29349FA-2DC6-4388-A376-543ED7C01E0A}" type="slidenum">
              <a:rPr lang="en-US"/>
              <a:pPr>
                <a:defRPr/>
              </a:pPr>
              <a:t>‹#›</a:t>
            </a:fld>
            <a:endParaRPr lang="en-US"/>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542A04-62BC-42DD-B003-5AA1591B760D}" type="datetimeFigureOut">
              <a:rPr lang="en-US" smtClean="0"/>
              <a:pPr/>
              <a:t>8/17/2010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8C110-78B4-4522-9D37-833ED8AA6B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542A04-62BC-42DD-B003-5AA1591B760D}" type="datetimeFigureOut">
              <a:rPr lang="en-US" smtClean="0"/>
              <a:pPr/>
              <a:t>8/17/2010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8C110-78B4-4522-9D37-833ED8AA6B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542A04-62BC-42DD-B003-5AA1591B760D}" type="datetimeFigureOut">
              <a:rPr lang="en-US" smtClean="0"/>
              <a:pPr/>
              <a:t>8/17/2010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8C110-78B4-4522-9D37-833ED8AA6B1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542A04-62BC-42DD-B003-5AA1591B760D}" type="datetimeFigureOut">
              <a:rPr lang="en-US" smtClean="0"/>
              <a:pPr/>
              <a:t>8/17/2010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E8C110-78B4-4522-9D37-833ED8AA6B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542A04-62BC-42DD-B003-5AA1591B760D}" type="datetimeFigureOut">
              <a:rPr lang="en-US" smtClean="0"/>
              <a:pPr/>
              <a:t>8/17/2010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E8C110-78B4-4522-9D37-833ED8AA6B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542A04-62BC-42DD-B003-5AA1591B760D}" type="datetimeFigureOut">
              <a:rPr lang="en-US" smtClean="0"/>
              <a:pPr/>
              <a:t>8/17/2010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E8C110-78B4-4522-9D37-833ED8AA6B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542A04-62BC-42DD-B003-5AA1591B760D}" type="datetimeFigureOut">
              <a:rPr lang="en-US" smtClean="0"/>
              <a:pPr/>
              <a:t>8/17/2010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8C110-78B4-4522-9D37-833ED8AA6B1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542A04-62BC-42DD-B003-5AA1591B760D}" type="datetimeFigureOut">
              <a:rPr lang="en-US" smtClean="0"/>
              <a:pPr/>
              <a:t>8/17/2010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8C110-78B4-4522-9D37-833ED8AA6B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6002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819400"/>
            <a:ext cx="8229600" cy="33067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542A04-62BC-42DD-B003-5AA1591B760D}" type="datetimeFigureOut">
              <a:rPr lang="en-US" smtClean="0"/>
              <a:pPr/>
              <a:t>8/17/2010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E8C110-78B4-4522-9D37-833ED8AA6B1F}" type="slidenum">
              <a:rPr lang="en-US" smtClean="0"/>
              <a:pPr/>
              <a:t>‹#›</a:t>
            </a:fld>
            <a:endParaRPr lang="en-US"/>
          </a:p>
        </p:txBody>
      </p:sp>
      <p:pic>
        <p:nvPicPr>
          <p:cNvPr id="7" name="Picture 6" descr="New Picture (1).png"/>
          <p:cNvPicPr>
            <a:picLocks noChangeAspect="1"/>
          </p:cNvPicPr>
          <p:nvPr userDrawn="1"/>
        </p:nvPicPr>
        <p:blipFill>
          <a:blip r:embed="rId14" cstate="print"/>
          <a:stretch>
            <a:fillRect/>
          </a:stretch>
        </p:blipFill>
        <p:spPr>
          <a:xfrm>
            <a:off x="2331157" y="228600"/>
            <a:ext cx="4374443" cy="1143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slideLayout" Target="../slideLayouts/slideLayout1.xml"/><Relationship Id="rId7" Type="http://schemas.openxmlformats.org/officeDocument/2006/relationships/image" Target="../media/image3.jpeg"/><Relationship Id="rId2" Type="http://schemas.openxmlformats.org/officeDocument/2006/relationships/audio" Target="file:///C:\Documents%20and%20Settings\Cameron\My%20Documents\Shared\Sounds\perrymason%5b1%5d.wav" TargetMode="External"/><Relationship Id="rId1" Type="http://schemas.openxmlformats.org/officeDocument/2006/relationships/audio" Target="file:///\\slcsheriff1\AValdez$\SAY_DARE\PowerPoint\perrymason%5b1%5d.wav" TargetMode="External"/><Relationship Id="rId6" Type="http://schemas.openxmlformats.org/officeDocument/2006/relationships/hyperlink" Target="http://images.google.com/imgres?imgurl=www.co.blue-earth.mn.us/dept/courts.jpg&amp;imgrefurl=http://www.co.blue-earth.mn.us/dept/justice.php3&amp;h=200&amp;w=267&amp;sz=43&amp;tbnid=n2F3cIaD2MYJ:&amp;tbnh=80&amp;tbnw=106&amp;start=34&amp;prev=/images?q=courts&amp;start=20&amp;hl=en&amp;lr=&amp;ie=UTF-8&amp;sa=N" TargetMode="External"/><Relationship Id="rId5" Type="http://schemas.openxmlformats.org/officeDocument/2006/relationships/image" Target="../media/image2.png"/><Relationship Id="rId4" Type="http://schemas.openxmlformats.org/officeDocument/2006/relationships/notesSlide" Target="../notesSlides/notesSlide1.xml"/><Relationship Id="rId9"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17.png"/><Relationship Id="rId2" Type="http://schemas.openxmlformats.org/officeDocument/2006/relationships/audio" Target="file:///C:\Documents%20and%20Settings\Cameron\My%20Documents\Shared\Sounds\courtroom.mp3" TargetMode="External"/><Relationship Id="rId1" Type="http://schemas.openxmlformats.org/officeDocument/2006/relationships/audio" Target="file:///\\slcsheriff1\AValdez$\SAY_DARE\PowerPoint\courtroom.mp3" TargetMode="External"/><Relationship Id="rId6" Type="http://schemas.openxmlformats.org/officeDocument/2006/relationships/image" Target="../media/image19.jpeg"/><Relationship Id="rId5" Type="http://schemas.openxmlformats.org/officeDocument/2006/relationships/image" Target="../media/image9.png"/><Relationship Id="rId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C:\Documents%20and%20Settings\Cameron\My%20Documents\Shared\Sounds\liarliar.mp3" TargetMode="External"/><Relationship Id="rId1" Type="http://schemas.openxmlformats.org/officeDocument/2006/relationships/audio" Target="file:///\\slcsheriff1\AValdez$\SAY_DARE\PowerPoint\liarliar.mp3" TargetMode="External"/><Relationship Id="rId6" Type="http://schemas.openxmlformats.org/officeDocument/2006/relationships/image" Target="../media/image17.png"/><Relationship Id="rId5" Type="http://schemas.openxmlformats.org/officeDocument/2006/relationships/image" Target="../media/image9.png"/><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edia/image17.png"/><Relationship Id="rId2" Type="http://schemas.openxmlformats.org/officeDocument/2006/relationships/audio" Target="file:///C:\Documents%20and%20Settings\Cameron\My%20Documents\Shared\Sounds\testify.mp3" TargetMode="External"/><Relationship Id="rId1" Type="http://schemas.openxmlformats.org/officeDocument/2006/relationships/audio" Target="file:///\\slcsheriff1\AValdez$\SAY_DARE\PowerPoint\testify.mp3" TargetMode="External"/><Relationship Id="rId6" Type="http://schemas.openxmlformats.org/officeDocument/2006/relationships/image" Target="../media/image9.png"/><Relationship Id="rId5" Type="http://schemas.openxmlformats.org/officeDocument/2006/relationships/image" Target="../media/image20.jpeg"/><Relationship Id="rId4"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C:\Documents%20and%20Settings\Cameron\My%20Documents\Shared\Sounds\the%20truth.mp3" TargetMode="External"/><Relationship Id="rId1" Type="http://schemas.openxmlformats.org/officeDocument/2006/relationships/audio" Target="file:///\\slcsheriff1\AValdez$\SAY_DARE\PowerPoint\the%20truth.mp3" TargetMode="External"/><Relationship Id="rId6" Type="http://schemas.openxmlformats.org/officeDocument/2006/relationships/image" Target="../media/image17.png"/><Relationship Id="rId5" Type="http://schemas.openxmlformats.org/officeDocument/2006/relationships/image" Target="../media/image9.png"/><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audio" Target="file:///C:\Documents%20and%20Settings\Cameron\My%20Documents\Shared\Sounds\granny.mp3" TargetMode="Externa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hyperlink" Target="http://images.google.com/imgres?imgurl=www.co.blue-earth.mn.us/dept/courts.jpg&amp;imgrefurl=http://www.co.blue-earth.mn.us/dept/justice.php3&amp;h=200&amp;w=267&amp;sz=43&amp;tbnid=n2F3cIaD2MYJ:&amp;tbnh=80&amp;tbnw=106&amp;start=34&amp;prev=/images?q=courts&amp;start=20&amp;hl=en&amp;lr=&amp;ie=UTF-8&amp;sa=N"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7.xml"/><Relationship Id="rId1" Type="http://schemas.openxmlformats.org/officeDocument/2006/relationships/video" Target="file:///C:\Documents%20and%20Settings\Cameron\My%20Documents\Shared\Movies\funny_cats_1.wmv" TargetMode="External"/><Relationship Id="rId4" Type="http://schemas.openxmlformats.org/officeDocument/2006/relationships/image" Target="../media/image21.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11.png"/><Relationship Id="rId2" Type="http://schemas.openxmlformats.org/officeDocument/2006/relationships/audio" Target="file:///C:\Documents%20and%20Settings\Cameron\My%20Documents\Shared\Sounds\Questions.mp3" TargetMode="External"/><Relationship Id="rId1" Type="http://schemas.openxmlformats.org/officeDocument/2006/relationships/audio" Target="file:///\\slcsheriff1\AValdez$\SAY_DARE\PowerPoint\Questions.mp3" TargetMode="Externa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13.png"/><Relationship Id="rId2" Type="http://schemas.openxmlformats.org/officeDocument/2006/relationships/audio" Target="file:///C:\Documents%20and%20Settings\Cameron\My%20Documents\Shared\Sounds\lawschool.mp3" TargetMode="External"/><Relationship Id="rId1" Type="http://schemas.openxmlformats.org/officeDocument/2006/relationships/audio" Target="file:///\\slcsheriff1\AValdez$\SAY_DARE\PowerPoint\lawschool.mp3" TargetMode="External"/><Relationship Id="rId6" Type="http://schemas.openxmlformats.org/officeDocument/2006/relationships/image" Target="../media/image12.jpeg"/><Relationship Id="rId5" Type="http://schemas.openxmlformats.org/officeDocument/2006/relationships/image" Target="../media/image9.png"/><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2.xml"/><Relationship Id="rId7" Type="http://schemas.openxmlformats.org/officeDocument/2006/relationships/image" Target="../media/image16.jpeg"/><Relationship Id="rId2" Type="http://schemas.openxmlformats.org/officeDocument/2006/relationships/audio" Target="file:///C:\Documents%20and%20Settings\Cameron\My%20Documents\Shared\Sounds\polacd03.mp3" TargetMode="External"/><Relationship Id="rId1" Type="http://schemas.openxmlformats.org/officeDocument/2006/relationships/audio" Target="file:///\\slcsheriff1\AValdez$\SAY_DARE\PowerPoint\polacd03.mp3" TargetMode="Externa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notesSlide" Target="../notesSlides/notesSlide5.xml"/><Relationship Id="rId9" Type="http://schemas.openxmlformats.org/officeDocument/2006/relationships/image" Target="../media/image17.png"/></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audio" Target="../media/audio2.wav"/><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0" name="perrymason[1].wav">
            <a:hlinkClick r:id="" action="ppaction://media"/>
          </p:cNvPr>
          <p:cNvPicPr>
            <a:picLocks noRot="1" noChangeAspect="1" noChangeArrowheads="1"/>
          </p:cNvPicPr>
          <p:nvPr>
            <a:audioFile r:link="rId1"/>
          </p:nvPr>
        </p:nvPicPr>
        <p:blipFill>
          <a:blip r:embed="rId5" cstate="print"/>
          <a:srcRect/>
          <a:stretch>
            <a:fillRect/>
          </a:stretch>
        </p:blipFill>
        <p:spPr bwMode="auto">
          <a:xfrm>
            <a:off x="7086600" y="5715000"/>
            <a:ext cx="304800" cy="304800"/>
          </a:xfrm>
          <a:prstGeom prst="rect">
            <a:avLst/>
          </a:prstGeom>
          <a:noFill/>
          <a:ln w="9525">
            <a:noFill/>
            <a:miter lim="800000"/>
            <a:headEnd/>
            <a:tailEnd/>
          </a:ln>
        </p:spPr>
      </p:pic>
      <p:sp>
        <p:nvSpPr>
          <p:cNvPr id="2051" name="Rectangle 2"/>
          <p:cNvSpPr>
            <a:spLocks noGrp="1" noChangeArrowheads="1"/>
          </p:cNvSpPr>
          <p:nvPr>
            <p:ph type="ctrTitle"/>
          </p:nvPr>
        </p:nvSpPr>
        <p:spPr>
          <a:xfrm>
            <a:off x="2209800" y="1600200"/>
            <a:ext cx="5562600" cy="1470025"/>
          </a:xfrm>
        </p:spPr>
        <p:txBody>
          <a:bodyPr/>
          <a:lstStyle/>
          <a:p>
            <a:pPr eaLnBrk="1" hangingPunct="1"/>
            <a:r>
              <a:rPr lang="en-US" dirty="0" smtClean="0"/>
              <a:t>Chapter Six</a:t>
            </a:r>
          </a:p>
        </p:txBody>
      </p:sp>
      <p:sp>
        <p:nvSpPr>
          <p:cNvPr id="2052" name="Rectangle 3"/>
          <p:cNvSpPr>
            <a:spLocks noGrp="1" noChangeArrowheads="1"/>
          </p:cNvSpPr>
          <p:nvPr>
            <p:ph type="subTitle" idx="1"/>
          </p:nvPr>
        </p:nvSpPr>
        <p:spPr>
          <a:xfrm>
            <a:off x="1752600" y="2743200"/>
            <a:ext cx="6400800" cy="609600"/>
          </a:xfrm>
        </p:spPr>
        <p:txBody>
          <a:bodyPr/>
          <a:lstStyle/>
          <a:p>
            <a:pPr eaLnBrk="1" hangingPunct="1"/>
            <a:r>
              <a:rPr lang="en-US" dirty="0" smtClean="0">
                <a:solidFill>
                  <a:schemeClr val="tx1"/>
                </a:solidFill>
              </a:rPr>
              <a:t>TRIALS</a:t>
            </a:r>
            <a:r>
              <a:rPr lang="en-US" dirty="0" smtClean="0">
                <a:solidFill>
                  <a:srgbClr val="000000"/>
                </a:solidFill>
                <a:hlinkClick r:id="rId6"/>
              </a:rPr>
              <a:t>  </a:t>
            </a:r>
            <a:r>
              <a:rPr lang="en-US" dirty="0" smtClean="0">
                <a:solidFill>
                  <a:srgbClr val="000000"/>
                </a:solidFill>
              </a:rPr>
              <a:t> </a:t>
            </a:r>
            <a:r>
              <a:rPr lang="en-US" dirty="0" smtClean="0">
                <a:solidFill>
                  <a:srgbClr val="000000"/>
                </a:solidFill>
                <a:hlinkClick r:id="rId6"/>
              </a:rPr>
              <a:t> </a:t>
            </a:r>
            <a:endParaRPr lang="en-US" dirty="0" smtClean="0">
              <a:solidFill>
                <a:srgbClr val="000000"/>
              </a:solidFill>
            </a:endParaRPr>
          </a:p>
        </p:txBody>
      </p:sp>
      <p:pic>
        <p:nvPicPr>
          <p:cNvPr id="2053" name="Picture 9" descr="courtroom"/>
          <p:cNvPicPr>
            <a:picLocks noChangeAspect="1" noChangeArrowheads="1"/>
          </p:cNvPicPr>
          <p:nvPr/>
        </p:nvPicPr>
        <p:blipFill>
          <a:blip r:embed="rId7" cstate="print"/>
          <a:srcRect/>
          <a:stretch>
            <a:fillRect/>
          </a:stretch>
        </p:blipFill>
        <p:spPr bwMode="auto">
          <a:xfrm>
            <a:off x="5486400" y="4343400"/>
            <a:ext cx="3276600" cy="2255838"/>
          </a:xfrm>
          <a:prstGeom prst="rect">
            <a:avLst/>
          </a:prstGeom>
          <a:noFill/>
          <a:ln w="9525">
            <a:noFill/>
            <a:miter lim="800000"/>
            <a:headEnd/>
            <a:tailEnd/>
          </a:ln>
        </p:spPr>
      </p:pic>
      <p:pic>
        <p:nvPicPr>
          <p:cNvPr id="2054" name="Picture 11" descr="justice"/>
          <p:cNvPicPr>
            <a:picLocks noChangeAspect="1" noChangeArrowheads="1"/>
          </p:cNvPicPr>
          <p:nvPr/>
        </p:nvPicPr>
        <p:blipFill>
          <a:blip r:embed="rId8" cstate="print"/>
          <a:srcRect/>
          <a:stretch>
            <a:fillRect/>
          </a:stretch>
        </p:blipFill>
        <p:spPr bwMode="auto">
          <a:xfrm>
            <a:off x="304800" y="1447800"/>
            <a:ext cx="2743200" cy="5360988"/>
          </a:xfrm>
          <a:prstGeom prst="rect">
            <a:avLst/>
          </a:prstGeom>
          <a:noFill/>
          <a:ln w="9525">
            <a:noFill/>
            <a:miter lim="800000"/>
            <a:headEnd/>
            <a:tailEnd/>
          </a:ln>
        </p:spPr>
      </p:pic>
      <p:pic>
        <p:nvPicPr>
          <p:cNvPr id="11" name="perrymason[1].wav">
            <a:hlinkClick r:id="" action="ppaction://media"/>
          </p:cNvPr>
          <p:cNvPicPr>
            <a:picLocks noRot="1" noChangeAspect="1"/>
          </p:cNvPicPr>
          <p:nvPr>
            <a:audioFile r:link="rId2"/>
          </p:nvPr>
        </p:nvPicPr>
        <p:blipFill>
          <a:blip r:embed="rId9" cstate="print"/>
          <a:srcRect/>
          <a:stretch>
            <a:fillRect/>
          </a:stretch>
        </p:blipFill>
        <p:spPr bwMode="auto">
          <a:xfrm>
            <a:off x="4419600" y="3276600"/>
            <a:ext cx="304800" cy="304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8302" fill="hold"/>
                                        <p:tgtEl>
                                          <p:spTgt spid="11"/>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2060"/>
                </p:tgtEl>
              </p:cMediaNode>
            </p:audio>
            <p:audio>
              <p:cMediaNode showWhenStopped="0">
                <p:cTn id="8" fill="hold" display="0">
                  <p:stCondLst>
                    <p:cond delay="indefinite"/>
                  </p:stCondLst>
                  <p:endCondLst>
                    <p:cond evt="onNext" delay="0">
                      <p:tgtEl>
                        <p:sldTgt/>
                      </p:tgtEl>
                    </p:cond>
                    <p:cond evt="onPrev" delay="0">
                      <p:tgtEl>
                        <p:sldTgt/>
                      </p:tgtEl>
                    </p:cond>
                    <p:cond evt="onStopAudio" delay="0">
                      <p:tgtEl>
                        <p:sldTgt/>
                      </p:tgtEl>
                    </p:cond>
                  </p:endCondLst>
                </p:cTn>
                <p:tgtEl>
                  <p:spTgt spid="11"/>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Discovery</a:t>
            </a:r>
          </a:p>
        </p:txBody>
      </p:sp>
      <p:sp>
        <p:nvSpPr>
          <p:cNvPr id="11267" name="Rectangle 3"/>
          <p:cNvSpPr>
            <a:spLocks noGrp="1" noChangeArrowheads="1"/>
          </p:cNvSpPr>
          <p:nvPr>
            <p:ph type="body" idx="1"/>
          </p:nvPr>
        </p:nvSpPr>
        <p:spPr/>
        <p:txBody>
          <a:bodyPr/>
          <a:lstStyle/>
          <a:p>
            <a:pPr eaLnBrk="1" hangingPunct="1">
              <a:buFontTx/>
              <a:buNone/>
            </a:pPr>
            <a:r>
              <a:rPr lang="en-US" smtClean="0"/>
              <a:t>	In Jencks v. U.S., the Supreme Court stated that in order to ensure fairness, defense attorney can request copies of prosecution documents and reports, examine evidence, etc.</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Suppression Hearing</a:t>
            </a:r>
          </a:p>
        </p:txBody>
      </p:sp>
      <p:sp>
        <p:nvSpPr>
          <p:cNvPr id="12291" name="Rectangle 3"/>
          <p:cNvSpPr>
            <a:spLocks noGrp="1" noChangeArrowheads="1"/>
          </p:cNvSpPr>
          <p:nvPr>
            <p:ph type="body" idx="1"/>
          </p:nvPr>
        </p:nvSpPr>
        <p:spPr/>
        <p:txBody>
          <a:bodyPr/>
          <a:lstStyle/>
          <a:p>
            <a:pPr eaLnBrk="1" hangingPunct="1">
              <a:lnSpc>
                <a:spcPct val="90000"/>
              </a:lnSpc>
              <a:buFontTx/>
              <a:buNone/>
            </a:pPr>
            <a:r>
              <a:rPr lang="en-US" sz="2800" smtClean="0"/>
              <a:t>	If there is a question of legality regarding admissible evidence at a trial, the defense may request a suppression hearing.  A judge will then review how the evidence was obtained.  If it was illegally obtained, the exclusionary rule is applied to that piece of evidence and all evidence that resulted from it.  </a:t>
            </a:r>
            <a:r>
              <a:rPr lang="en-US" sz="2800" smtClean="0">
                <a:solidFill>
                  <a:srgbClr val="FF0000"/>
                </a:solidFill>
              </a:rPr>
              <a:t>It cannot be used or even mentioned in the trial.</a:t>
            </a:r>
            <a:endParaRPr lang="en-US" sz="280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Preliminary Hearing</a:t>
            </a:r>
          </a:p>
        </p:txBody>
      </p:sp>
      <p:sp>
        <p:nvSpPr>
          <p:cNvPr id="13315" name="Rectangle 3"/>
          <p:cNvSpPr>
            <a:spLocks noGrp="1" noChangeArrowheads="1"/>
          </p:cNvSpPr>
          <p:nvPr>
            <p:ph type="body" idx="1"/>
          </p:nvPr>
        </p:nvSpPr>
        <p:spPr/>
        <p:txBody>
          <a:bodyPr/>
          <a:lstStyle/>
          <a:p>
            <a:pPr eaLnBrk="1" hangingPunct="1">
              <a:buFontTx/>
              <a:buNone/>
            </a:pPr>
            <a:r>
              <a:rPr lang="en-US" sz="2400" smtClean="0"/>
              <a:t>	A defendant is entitled to a hearing where the prosecution is required to present sufficient evidence before the judge to establish that there is probable cause to believe the a crime has been committed and that the defendant committed it.  The defendant doesn’t have to testify and the defense does not have to present a case.</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1143000"/>
            <a:ext cx="8229600" cy="685800"/>
          </a:xfrm>
        </p:spPr>
        <p:txBody>
          <a:bodyPr>
            <a:normAutofit fontScale="90000"/>
          </a:bodyPr>
          <a:lstStyle/>
          <a:p>
            <a:pPr eaLnBrk="1" hangingPunct="1"/>
            <a:r>
              <a:rPr lang="en-US" u="sng" smtClean="0"/>
              <a:t>Jury Selection</a:t>
            </a:r>
          </a:p>
        </p:txBody>
      </p:sp>
      <p:sp>
        <p:nvSpPr>
          <p:cNvPr id="17411" name="Rectangle 3"/>
          <p:cNvSpPr>
            <a:spLocks noGrp="1" noChangeArrowheads="1"/>
          </p:cNvSpPr>
          <p:nvPr>
            <p:ph type="body" idx="1"/>
          </p:nvPr>
        </p:nvSpPr>
        <p:spPr>
          <a:xfrm>
            <a:off x="0" y="1752600"/>
            <a:ext cx="5791200" cy="4953000"/>
          </a:xfrm>
        </p:spPr>
        <p:txBody>
          <a:bodyPr/>
          <a:lstStyle/>
          <a:p>
            <a:pPr eaLnBrk="1" hangingPunct="1">
              <a:lnSpc>
                <a:spcPct val="90000"/>
              </a:lnSpc>
            </a:pPr>
            <a:r>
              <a:rPr lang="en-US" sz="2400" smtClean="0">
                <a:solidFill>
                  <a:srgbClr val="FF0000"/>
                </a:solidFill>
              </a:rPr>
              <a:t>The defendant chooses whether the trial is to be heard by a judge or a jury.</a:t>
            </a:r>
          </a:p>
          <a:p>
            <a:pPr eaLnBrk="1" hangingPunct="1">
              <a:lnSpc>
                <a:spcPct val="90000"/>
              </a:lnSpc>
            </a:pPr>
            <a:r>
              <a:rPr lang="en-US" sz="2400" i="1" smtClean="0">
                <a:solidFill>
                  <a:srgbClr val="FF0000"/>
                </a:solidFill>
              </a:rPr>
              <a:t>Voir dire examination is questioning of potential jurors.  The judge or either attorney may dismiss unqualified jurors for cause</a:t>
            </a:r>
          </a:p>
          <a:p>
            <a:pPr eaLnBrk="1" hangingPunct="1">
              <a:lnSpc>
                <a:spcPct val="90000"/>
              </a:lnSpc>
            </a:pPr>
            <a:r>
              <a:rPr lang="en-US" sz="2400" i="1" smtClean="0">
                <a:solidFill>
                  <a:srgbClr val="FF0000"/>
                </a:solidFill>
              </a:rPr>
              <a:t>Possible questions may include:</a:t>
            </a:r>
          </a:p>
          <a:p>
            <a:pPr lvl="1" eaLnBrk="1" hangingPunct="1">
              <a:lnSpc>
                <a:spcPct val="90000"/>
              </a:lnSpc>
            </a:pPr>
            <a:r>
              <a:rPr lang="en-US" sz="1800" i="1" smtClean="0">
                <a:solidFill>
                  <a:srgbClr val="FF0000"/>
                </a:solidFill>
              </a:rPr>
              <a:t>Are you familiar with anyone involved with this case? </a:t>
            </a:r>
          </a:p>
          <a:p>
            <a:pPr lvl="1" eaLnBrk="1" hangingPunct="1">
              <a:lnSpc>
                <a:spcPct val="90000"/>
              </a:lnSpc>
            </a:pPr>
            <a:r>
              <a:rPr lang="en-US" sz="1800" i="1" smtClean="0">
                <a:solidFill>
                  <a:srgbClr val="FF0000"/>
                </a:solidFill>
              </a:rPr>
              <a:t>Have you been exposed to any pre-trial publicity?</a:t>
            </a:r>
          </a:p>
          <a:p>
            <a:pPr lvl="1" eaLnBrk="1" hangingPunct="1">
              <a:lnSpc>
                <a:spcPct val="90000"/>
              </a:lnSpc>
            </a:pPr>
            <a:r>
              <a:rPr lang="en-US" sz="1800" i="1" smtClean="0">
                <a:solidFill>
                  <a:srgbClr val="FF0000"/>
                </a:solidFill>
              </a:rPr>
              <a:t>Would you believe an officer’s testimony over a citizen’s?</a:t>
            </a:r>
          </a:p>
          <a:p>
            <a:pPr lvl="1" eaLnBrk="1" hangingPunct="1">
              <a:lnSpc>
                <a:spcPct val="90000"/>
              </a:lnSpc>
            </a:pPr>
            <a:r>
              <a:rPr lang="en-US" sz="1800" i="1" smtClean="0">
                <a:solidFill>
                  <a:srgbClr val="FF0000"/>
                </a:solidFill>
              </a:rPr>
              <a:t>Are you prejudiced against minorities?</a:t>
            </a:r>
          </a:p>
          <a:p>
            <a:pPr lvl="1" eaLnBrk="1" hangingPunct="1">
              <a:lnSpc>
                <a:spcPct val="90000"/>
              </a:lnSpc>
            </a:pPr>
            <a:r>
              <a:rPr lang="en-US" sz="1800" i="1" smtClean="0">
                <a:solidFill>
                  <a:srgbClr val="FF0000"/>
                </a:solidFill>
              </a:rPr>
              <a:t>In a homicide case, do you believe in capital punishment?</a:t>
            </a:r>
          </a:p>
        </p:txBody>
      </p:sp>
      <p:pic>
        <p:nvPicPr>
          <p:cNvPr id="14340" name="Picture 7" descr="021202"/>
          <p:cNvPicPr>
            <a:picLocks noChangeAspect="1" noChangeArrowheads="1"/>
          </p:cNvPicPr>
          <p:nvPr/>
        </p:nvPicPr>
        <p:blipFill>
          <a:blip r:embed="rId3" cstate="print"/>
          <a:srcRect/>
          <a:stretch>
            <a:fillRect/>
          </a:stretch>
        </p:blipFill>
        <p:spPr bwMode="auto">
          <a:xfrm>
            <a:off x="5683250" y="2209800"/>
            <a:ext cx="3460750" cy="40386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strips(downRight)">
                                      <p:cBhvr>
                                        <p:cTn id="7" dur="500"/>
                                        <p:tgtEl>
                                          <p:spTgt spid="17411">
                                            <p:txEl>
                                              <p:pRg st="0" end="0"/>
                                            </p:txEl>
                                          </p:spTgt>
                                        </p:tgtEl>
                                      </p:cBhvr>
                                    </p:animEffect>
                                  </p:childTnLst>
                                  <p:subTnLst>
                                    <p:animClr>
                                      <p:cBhvr override="childStyle">
                                        <p:cTn dur="1" fill="hold" display="0" masterRel="nextClick" afterEffect="1"/>
                                        <p:tgtEl>
                                          <p:spTgt spid="17411">
                                            <p:txEl>
                                              <p:pRg st="0" end="0"/>
                                            </p:txEl>
                                          </p:spTgt>
                                        </p:tgtEl>
                                        <p:attrNameLst>
                                          <p:attrName>ppt_c</p:attrName>
                                        </p:attrNameLst>
                                      </p:cBhvr>
                                      <p:to>
                                        <a:schemeClr val="bg2"/>
                                      </p:to>
                                    </p:animClr>
                                  </p:sub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strips(downRight)">
                                      <p:cBhvr>
                                        <p:cTn id="12" dur="500"/>
                                        <p:tgtEl>
                                          <p:spTgt spid="17411">
                                            <p:txEl>
                                              <p:pRg st="1" end="1"/>
                                            </p:txEl>
                                          </p:spTgt>
                                        </p:tgtEl>
                                      </p:cBhvr>
                                    </p:animEffect>
                                  </p:childTnLst>
                                  <p:subTnLst>
                                    <p:animClr>
                                      <p:cBhvr override="childStyle">
                                        <p:cTn dur="1" fill="hold" display="0" masterRel="nextClick" afterEffect="1"/>
                                        <p:tgtEl>
                                          <p:spTgt spid="17411">
                                            <p:txEl>
                                              <p:pRg st="1" end="1"/>
                                            </p:txEl>
                                          </p:spTgt>
                                        </p:tgtEl>
                                        <p:attrNameLst>
                                          <p:attrName>ppt_c</p:attrName>
                                        </p:attrNameLst>
                                      </p:cBhvr>
                                      <p:to>
                                        <a:schemeClr val="bg2"/>
                                      </p:to>
                                    </p:animClr>
                                  </p:sub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strips(downRight)">
                                      <p:cBhvr>
                                        <p:cTn id="17" dur="500"/>
                                        <p:tgtEl>
                                          <p:spTgt spid="17411">
                                            <p:txEl>
                                              <p:pRg st="2" end="2"/>
                                            </p:txEl>
                                          </p:spTgt>
                                        </p:tgtEl>
                                      </p:cBhvr>
                                    </p:animEffect>
                                  </p:childTnLst>
                                  <p:subTnLst>
                                    <p:animClr>
                                      <p:cBhvr override="childStyle">
                                        <p:cTn dur="1" fill="hold" display="0" masterRel="nextClick" afterEffect="1"/>
                                        <p:tgtEl>
                                          <p:spTgt spid="17411">
                                            <p:txEl>
                                              <p:pRg st="2" end="2"/>
                                            </p:txEl>
                                          </p:spTgt>
                                        </p:tgtEl>
                                        <p:attrNameLst>
                                          <p:attrName>ppt_c</p:attrName>
                                        </p:attrNameLst>
                                      </p:cBhvr>
                                      <p:to>
                                        <a:schemeClr val="bg2"/>
                                      </p:to>
                                    </p:animClr>
                                  </p:subTnLst>
                                </p:cTn>
                              </p:par>
                              <p:par>
                                <p:cTn id="18" presetID="18" presetClass="entr" presetSubtype="6" fill="hold" grpId="0" nodeType="withEffect">
                                  <p:stCondLst>
                                    <p:cond delay="0"/>
                                  </p:stCondLst>
                                  <p:childTnLst>
                                    <p:set>
                                      <p:cBhvr>
                                        <p:cTn id="19" dur="1" fill="hold">
                                          <p:stCondLst>
                                            <p:cond delay="0"/>
                                          </p:stCondLst>
                                        </p:cTn>
                                        <p:tgtEl>
                                          <p:spTgt spid="17411">
                                            <p:txEl>
                                              <p:pRg st="3" end="3"/>
                                            </p:txEl>
                                          </p:spTgt>
                                        </p:tgtEl>
                                        <p:attrNameLst>
                                          <p:attrName>style.visibility</p:attrName>
                                        </p:attrNameLst>
                                      </p:cBhvr>
                                      <p:to>
                                        <p:strVal val="visible"/>
                                      </p:to>
                                    </p:set>
                                    <p:animEffect transition="in" filter="strips(downRight)">
                                      <p:cBhvr>
                                        <p:cTn id="20" dur="500"/>
                                        <p:tgtEl>
                                          <p:spTgt spid="17411">
                                            <p:txEl>
                                              <p:pRg st="3" end="3"/>
                                            </p:txEl>
                                          </p:spTgt>
                                        </p:tgtEl>
                                      </p:cBhvr>
                                    </p:animEffect>
                                  </p:childTnLst>
                                  <p:subTnLst>
                                    <p:animClr>
                                      <p:cBhvr override="childStyle">
                                        <p:cTn dur="1" fill="hold" display="0" masterRel="nextClick" afterEffect="1"/>
                                        <p:tgtEl>
                                          <p:spTgt spid="17411">
                                            <p:txEl>
                                              <p:pRg st="3" end="3"/>
                                            </p:txEl>
                                          </p:spTgt>
                                        </p:tgtEl>
                                        <p:attrNameLst>
                                          <p:attrName>ppt_c</p:attrName>
                                        </p:attrNameLst>
                                      </p:cBhvr>
                                      <p:to>
                                        <a:schemeClr val="bg2"/>
                                      </p:to>
                                    </p:animClr>
                                  </p:subTnLst>
                                </p:cTn>
                              </p:par>
                              <p:par>
                                <p:cTn id="21" presetID="18" presetClass="entr" presetSubtype="6" fill="hold" grpId="0" nodeType="withEffect">
                                  <p:stCondLst>
                                    <p:cond delay="0"/>
                                  </p:stCondLst>
                                  <p:childTnLst>
                                    <p:set>
                                      <p:cBhvr>
                                        <p:cTn id="22" dur="1" fill="hold">
                                          <p:stCondLst>
                                            <p:cond delay="0"/>
                                          </p:stCondLst>
                                        </p:cTn>
                                        <p:tgtEl>
                                          <p:spTgt spid="17411">
                                            <p:txEl>
                                              <p:pRg st="4" end="4"/>
                                            </p:txEl>
                                          </p:spTgt>
                                        </p:tgtEl>
                                        <p:attrNameLst>
                                          <p:attrName>style.visibility</p:attrName>
                                        </p:attrNameLst>
                                      </p:cBhvr>
                                      <p:to>
                                        <p:strVal val="visible"/>
                                      </p:to>
                                    </p:set>
                                    <p:animEffect transition="in" filter="strips(downRight)">
                                      <p:cBhvr>
                                        <p:cTn id="23" dur="500"/>
                                        <p:tgtEl>
                                          <p:spTgt spid="17411">
                                            <p:txEl>
                                              <p:pRg st="4" end="4"/>
                                            </p:txEl>
                                          </p:spTgt>
                                        </p:tgtEl>
                                      </p:cBhvr>
                                    </p:animEffect>
                                  </p:childTnLst>
                                  <p:subTnLst>
                                    <p:animClr>
                                      <p:cBhvr override="childStyle">
                                        <p:cTn dur="1" fill="hold" display="0" masterRel="nextClick" afterEffect="1"/>
                                        <p:tgtEl>
                                          <p:spTgt spid="17411">
                                            <p:txEl>
                                              <p:pRg st="4" end="4"/>
                                            </p:txEl>
                                          </p:spTgt>
                                        </p:tgtEl>
                                        <p:attrNameLst>
                                          <p:attrName>ppt_c</p:attrName>
                                        </p:attrNameLst>
                                      </p:cBhvr>
                                      <p:to>
                                        <a:schemeClr val="bg2"/>
                                      </p:to>
                                    </p:animClr>
                                  </p:subTnLst>
                                </p:cTn>
                              </p:par>
                              <p:par>
                                <p:cTn id="24" presetID="18" presetClass="entr" presetSubtype="6" fill="hold" grpId="0" nodeType="withEffect">
                                  <p:stCondLst>
                                    <p:cond delay="0"/>
                                  </p:stCondLst>
                                  <p:childTnLst>
                                    <p:set>
                                      <p:cBhvr>
                                        <p:cTn id="25" dur="1" fill="hold">
                                          <p:stCondLst>
                                            <p:cond delay="0"/>
                                          </p:stCondLst>
                                        </p:cTn>
                                        <p:tgtEl>
                                          <p:spTgt spid="17411">
                                            <p:txEl>
                                              <p:pRg st="5" end="5"/>
                                            </p:txEl>
                                          </p:spTgt>
                                        </p:tgtEl>
                                        <p:attrNameLst>
                                          <p:attrName>style.visibility</p:attrName>
                                        </p:attrNameLst>
                                      </p:cBhvr>
                                      <p:to>
                                        <p:strVal val="visible"/>
                                      </p:to>
                                    </p:set>
                                    <p:animEffect transition="in" filter="strips(downRight)">
                                      <p:cBhvr>
                                        <p:cTn id="26" dur="500"/>
                                        <p:tgtEl>
                                          <p:spTgt spid="17411">
                                            <p:txEl>
                                              <p:pRg st="5" end="5"/>
                                            </p:txEl>
                                          </p:spTgt>
                                        </p:tgtEl>
                                      </p:cBhvr>
                                    </p:animEffect>
                                  </p:childTnLst>
                                  <p:subTnLst>
                                    <p:animClr>
                                      <p:cBhvr override="childStyle">
                                        <p:cTn dur="1" fill="hold" display="0" masterRel="nextClick" afterEffect="1"/>
                                        <p:tgtEl>
                                          <p:spTgt spid="17411">
                                            <p:txEl>
                                              <p:pRg st="5" end="5"/>
                                            </p:txEl>
                                          </p:spTgt>
                                        </p:tgtEl>
                                        <p:attrNameLst>
                                          <p:attrName>ppt_c</p:attrName>
                                        </p:attrNameLst>
                                      </p:cBhvr>
                                      <p:to>
                                        <a:schemeClr val="bg2"/>
                                      </p:to>
                                    </p:animClr>
                                  </p:subTnLst>
                                </p:cTn>
                              </p:par>
                              <p:par>
                                <p:cTn id="27" presetID="18" presetClass="entr" presetSubtype="6" fill="hold" grpId="0" nodeType="withEffect">
                                  <p:stCondLst>
                                    <p:cond delay="0"/>
                                  </p:stCondLst>
                                  <p:childTnLst>
                                    <p:set>
                                      <p:cBhvr>
                                        <p:cTn id="28" dur="1" fill="hold">
                                          <p:stCondLst>
                                            <p:cond delay="0"/>
                                          </p:stCondLst>
                                        </p:cTn>
                                        <p:tgtEl>
                                          <p:spTgt spid="17411">
                                            <p:txEl>
                                              <p:pRg st="6" end="6"/>
                                            </p:txEl>
                                          </p:spTgt>
                                        </p:tgtEl>
                                        <p:attrNameLst>
                                          <p:attrName>style.visibility</p:attrName>
                                        </p:attrNameLst>
                                      </p:cBhvr>
                                      <p:to>
                                        <p:strVal val="visible"/>
                                      </p:to>
                                    </p:set>
                                    <p:animEffect transition="in" filter="strips(downRight)">
                                      <p:cBhvr>
                                        <p:cTn id="29" dur="500"/>
                                        <p:tgtEl>
                                          <p:spTgt spid="17411">
                                            <p:txEl>
                                              <p:pRg st="6" end="6"/>
                                            </p:txEl>
                                          </p:spTgt>
                                        </p:tgtEl>
                                      </p:cBhvr>
                                    </p:animEffect>
                                  </p:childTnLst>
                                  <p:subTnLst>
                                    <p:animClr>
                                      <p:cBhvr override="childStyle">
                                        <p:cTn dur="1" fill="hold" display="0" masterRel="nextClick" afterEffect="1"/>
                                        <p:tgtEl>
                                          <p:spTgt spid="17411">
                                            <p:txEl>
                                              <p:pRg st="6" end="6"/>
                                            </p:txEl>
                                          </p:spTgt>
                                        </p:tgtEl>
                                        <p:attrNameLst>
                                          <p:attrName>ppt_c</p:attrName>
                                        </p:attrNameLst>
                                      </p:cBhvr>
                                      <p:to>
                                        <a:schemeClr val="bg2"/>
                                      </p:to>
                                    </p:animClr>
                                  </p:subTnLst>
                                </p:cTn>
                              </p:par>
                              <p:par>
                                <p:cTn id="30" presetID="18" presetClass="entr" presetSubtype="6" fill="hold" grpId="0" nodeType="withEffect">
                                  <p:stCondLst>
                                    <p:cond delay="0"/>
                                  </p:stCondLst>
                                  <p:childTnLst>
                                    <p:set>
                                      <p:cBhvr>
                                        <p:cTn id="31" dur="1" fill="hold">
                                          <p:stCondLst>
                                            <p:cond delay="0"/>
                                          </p:stCondLst>
                                        </p:cTn>
                                        <p:tgtEl>
                                          <p:spTgt spid="17411">
                                            <p:txEl>
                                              <p:pRg st="7" end="7"/>
                                            </p:txEl>
                                          </p:spTgt>
                                        </p:tgtEl>
                                        <p:attrNameLst>
                                          <p:attrName>style.visibility</p:attrName>
                                        </p:attrNameLst>
                                      </p:cBhvr>
                                      <p:to>
                                        <p:strVal val="visible"/>
                                      </p:to>
                                    </p:set>
                                    <p:animEffect transition="in" filter="strips(downRight)">
                                      <p:cBhvr>
                                        <p:cTn id="32" dur="500"/>
                                        <p:tgtEl>
                                          <p:spTgt spid="17411">
                                            <p:txEl>
                                              <p:pRg st="7" end="7"/>
                                            </p:txEl>
                                          </p:spTgt>
                                        </p:tgtEl>
                                      </p:cBhvr>
                                    </p:animEffect>
                                  </p:childTnLst>
                                  <p:subTnLst>
                                    <p:animClr>
                                      <p:cBhvr override="childStyle">
                                        <p:cTn dur="1" fill="hold" display="0" masterRel="nextClick" afterEffect="1"/>
                                        <p:tgtEl>
                                          <p:spTgt spid="17411">
                                            <p:txEl>
                                              <p:pRg st="7" end="7"/>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1750" name="courtroom.mp3">
            <a:hlinkClick r:id="" action="ppaction://media"/>
          </p:cNvPr>
          <p:cNvPicPr>
            <a:picLocks noRot="1" noChangeAspect="1" noChangeArrowheads="1"/>
          </p:cNvPicPr>
          <p:nvPr>
            <a:audioFile r:link="rId1"/>
          </p:nvPr>
        </p:nvPicPr>
        <p:blipFill>
          <a:blip r:embed="rId5" cstate="print"/>
          <a:srcRect/>
          <a:stretch>
            <a:fillRect/>
          </a:stretch>
        </p:blipFill>
        <p:spPr bwMode="auto">
          <a:xfrm>
            <a:off x="5334000" y="3505200"/>
            <a:ext cx="304800" cy="304800"/>
          </a:xfrm>
          <a:prstGeom prst="rect">
            <a:avLst/>
          </a:prstGeom>
          <a:noFill/>
          <a:ln w="9525">
            <a:noFill/>
            <a:miter lim="800000"/>
            <a:headEnd/>
            <a:tailEnd/>
          </a:ln>
        </p:spPr>
      </p:pic>
      <p:sp>
        <p:nvSpPr>
          <p:cNvPr id="15363" name="Rectangle 2"/>
          <p:cNvSpPr>
            <a:spLocks noGrp="1" noChangeArrowheads="1"/>
          </p:cNvSpPr>
          <p:nvPr>
            <p:ph type="title"/>
          </p:nvPr>
        </p:nvSpPr>
        <p:spPr/>
        <p:txBody>
          <a:bodyPr/>
          <a:lstStyle/>
          <a:p>
            <a:pPr eaLnBrk="1" hangingPunct="1"/>
            <a:r>
              <a:rPr lang="en-US" smtClean="0"/>
              <a:t>Criminal Trial Court</a:t>
            </a:r>
          </a:p>
        </p:txBody>
      </p:sp>
      <p:sp>
        <p:nvSpPr>
          <p:cNvPr id="31747" name="Rectangle 3"/>
          <p:cNvSpPr>
            <a:spLocks noGrp="1" noChangeArrowheads="1"/>
          </p:cNvSpPr>
          <p:nvPr>
            <p:ph type="body" sz="half" idx="1"/>
          </p:nvPr>
        </p:nvSpPr>
        <p:spPr/>
        <p:txBody>
          <a:bodyPr/>
          <a:lstStyle/>
          <a:p>
            <a:pPr eaLnBrk="1" hangingPunct="1">
              <a:lnSpc>
                <a:spcPct val="90000"/>
              </a:lnSpc>
              <a:buFont typeface="Wingdings" pitchFamily="2" charset="2"/>
              <a:buChar char="Ø"/>
            </a:pPr>
            <a:r>
              <a:rPr lang="en-US" sz="2400" smtClean="0">
                <a:solidFill>
                  <a:srgbClr val="FF0000"/>
                </a:solidFill>
              </a:rPr>
              <a:t>1. Judge</a:t>
            </a:r>
          </a:p>
          <a:p>
            <a:pPr eaLnBrk="1" hangingPunct="1">
              <a:lnSpc>
                <a:spcPct val="90000"/>
              </a:lnSpc>
              <a:buFont typeface="Wingdings" pitchFamily="2" charset="2"/>
              <a:buChar char="Ø"/>
            </a:pPr>
            <a:r>
              <a:rPr lang="en-US" sz="2400" smtClean="0">
                <a:solidFill>
                  <a:srgbClr val="FF0000"/>
                </a:solidFill>
              </a:rPr>
              <a:t>2. Clerk</a:t>
            </a:r>
          </a:p>
          <a:p>
            <a:pPr eaLnBrk="1" hangingPunct="1">
              <a:lnSpc>
                <a:spcPct val="90000"/>
              </a:lnSpc>
              <a:buFont typeface="Wingdings" pitchFamily="2" charset="2"/>
              <a:buChar char="Ø"/>
            </a:pPr>
            <a:r>
              <a:rPr lang="en-US" sz="2400" smtClean="0">
                <a:solidFill>
                  <a:srgbClr val="FF0000"/>
                </a:solidFill>
              </a:rPr>
              <a:t>3. Witness</a:t>
            </a:r>
          </a:p>
          <a:p>
            <a:pPr eaLnBrk="1" hangingPunct="1">
              <a:lnSpc>
                <a:spcPct val="90000"/>
              </a:lnSpc>
              <a:buFont typeface="Wingdings" pitchFamily="2" charset="2"/>
              <a:buChar char="Ø"/>
            </a:pPr>
            <a:r>
              <a:rPr lang="en-US" sz="2400" smtClean="0">
                <a:solidFill>
                  <a:srgbClr val="FF0000"/>
                </a:solidFill>
              </a:rPr>
              <a:t>4. Jury</a:t>
            </a:r>
          </a:p>
          <a:p>
            <a:pPr eaLnBrk="1" hangingPunct="1">
              <a:lnSpc>
                <a:spcPct val="90000"/>
              </a:lnSpc>
              <a:buFont typeface="Wingdings" pitchFamily="2" charset="2"/>
              <a:buChar char="Ø"/>
            </a:pPr>
            <a:r>
              <a:rPr lang="en-US" sz="2400" smtClean="0">
                <a:solidFill>
                  <a:srgbClr val="FF0000"/>
                </a:solidFill>
              </a:rPr>
              <a:t>5. Prosecutor</a:t>
            </a:r>
          </a:p>
          <a:p>
            <a:pPr eaLnBrk="1" hangingPunct="1">
              <a:lnSpc>
                <a:spcPct val="90000"/>
              </a:lnSpc>
              <a:buFont typeface="Wingdings" pitchFamily="2" charset="2"/>
              <a:buChar char="Ø"/>
            </a:pPr>
            <a:r>
              <a:rPr lang="en-US" sz="2400" smtClean="0">
                <a:solidFill>
                  <a:srgbClr val="FF0000"/>
                </a:solidFill>
              </a:rPr>
              <a:t>6. Defense Counsel</a:t>
            </a:r>
          </a:p>
          <a:p>
            <a:pPr eaLnBrk="1" hangingPunct="1">
              <a:lnSpc>
                <a:spcPct val="90000"/>
              </a:lnSpc>
              <a:buFont typeface="Wingdings" pitchFamily="2" charset="2"/>
              <a:buChar char="Ø"/>
            </a:pPr>
            <a:r>
              <a:rPr lang="en-US" sz="2400" smtClean="0">
                <a:solidFill>
                  <a:srgbClr val="FF0000"/>
                </a:solidFill>
              </a:rPr>
              <a:t>7. Defendant</a:t>
            </a:r>
          </a:p>
          <a:p>
            <a:pPr eaLnBrk="1" hangingPunct="1">
              <a:lnSpc>
                <a:spcPct val="90000"/>
              </a:lnSpc>
              <a:buFont typeface="Wingdings" pitchFamily="2" charset="2"/>
              <a:buChar char="Ø"/>
            </a:pPr>
            <a:r>
              <a:rPr lang="en-US" sz="2400" smtClean="0">
                <a:solidFill>
                  <a:srgbClr val="FF0000"/>
                </a:solidFill>
              </a:rPr>
              <a:t>8. Audience</a:t>
            </a:r>
          </a:p>
        </p:txBody>
      </p:sp>
      <p:sp>
        <p:nvSpPr>
          <p:cNvPr id="15365" name="Rectangle 4"/>
          <p:cNvSpPr>
            <a:spLocks noGrp="1" noChangeArrowheads="1"/>
          </p:cNvSpPr>
          <p:nvPr>
            <p:ph type="body" sz="half" idx="2"/>
          </p:nvPr>
        </p:nvSpPr>
        <p:spPr/>
        <p:txBody>
          <a:bodyPr/>
          <a:lstStyle/>
          <a:p>
            <a:pPr eaLnBrk="1" hangingPunct="1"/>
            <a:endParaRPr lang="en-US" smtClean="0"/>
          </a:p>
        </p:txBody>
      </p:sp>
      <p:pic>
        <p:nvPicPr>
          <p:cNvPr id="15366" name="Picture 5" descr="Criminal Trial Court"/>
          <p:cNvPicPr>
            <a:picLocks noChangeAspect="1" noChangeArrowheads="1"/>
          </p:cNvPicPr>
          <p:nvPr/>
        </p:nvPicPr>
        <p:blipFill>
          <a:blip r:embed="rId6" cstate="print"/>
          <a:srcRect/>
          <a:stretch>
            <a:fillRect/>
          </a:stretch>
        </p:blipFill>
        <p:spPr bwMode="auto">
          <a:xfrm>
            <a:off x="4876800" y="2667000"/>
            <a:ext cx="4038600" cy="3124200"/>
          </a:xfrm>
          <a:prstGeom prst="rect">
            <a:avLst/>
          </a:prstGeom>
          <a:noFill/>
          <a:ln w="9525">
            <a:noFill/>
            <a:miter lim="800000"/>
            <a:headEnd/>
            <a:tailEnd/>
          </a:ln>
        </p:spPr>
      </p:pic>
      <p:pic>
        <p:nvPicPr>
          <p:cNvPr id="31755" name="courtroom.mp3">
            <a:hlinkClick r:id="" action="ppaction://media"/>
          </p:cNvPr>
          <p:cNvPicPr>
            <a:picLocks noRot="1" noChangeAspect="1" noChangeArrowheads="1"/>
          </p:cNvPicPr>
          <p:nvPr>
            <a:audioFile r:link="rId2"/>
          </p:nvPr>
        </p:nvPicPr>
        <p:blipFill>
          <a:blip r:embed="rId7" cstate="print"/>
          <a:srcRect/>
          <a:stretch>
            <a:fillRect/>
          </a:stretch>
        </p:blipFill>
        <p:spPr bwMode="auto">
          <a:xfrm>
            <a:off x="4038600" y="3886200"/>
            <a:ext cx="304800" cy="304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83" fill="hold"/>
                                        <p:tgtEl>
                                          <p:spTgt spid="31755"/>
                                        </p:tgtEl>
                                      </p:cBhvr>
                                    </p:cmd>
                                  </p:childTnLst>
                                </p:cTn>
                              </p:par>
                            </p:childTnLst>
                          </p:cTn>
                        </p:par>
                      </p:childTnLst>
                    </p:cTn>
                  </p:par>
                  <p:par>
                    <p:cTn id="7" fill="hold">
                      <p:stCondLst>
                        <p:cond delay="indefinite"/>
                      </p:stCondLst>
                      <p:childTnLst>
                        <p:par>
                          <p:cTn id="8" fill="hold">
                            <p:stCondLst>
                              <p:cond delay="0"/>
                            </p:stCondLst>
                            <p:childTnLst>
                              <p:par>
                                <p:cTn id="9" presetID="15" presetClass="entr" presetSubtype="0" fill="hold" grpId="0" nodeType="clickEffect">
                                  <p:stCondLst>
                                    <p:cond delay="0"/>
                                  </p:stCondLst>
                                  <p:childTnLst>
                                    <p:set>
                                      <p:cBhvr>
                                        <p:cTn id="10" dur="1" fill="hold">
                                          <p:stCondLst>
                                            <p:cond delay="0"/>
                                          </p:stCondLst>
                                        </p:cTn>
                                        <p:tgtEl>
                                          <p:spTgt spid="31747">
                                            <p:txEl>
                                              <p:pRg st="0" end="0"/>
                                            </p:txEl>
                                          </p:spTgt>
                                        </p:tgtEl>
                                        <p:attrNameLst>
                                          <p:attrName>style.visibility</p:attrName>
                                        </p:attrNameLst>
                                      </p:cBhvr>
                                      <p:to>
                                        <p:strVal val="visible"/>
                                      </p:to>
                                    </p:set>
                                    <p:anim calcmode="lin" valueType="num">
                                      <p:cBhvr>
                                        <p:cTn id="11" dur="1000" fill="hold"/>
                                        <p:tgtEl>
                                          <p:spTgt spid="31747">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31747">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3174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31747">
                                            <p:txEl>
                                              <p:pRg st="0" end="0"/>
                                            </p:txEl>
                                          </p:spTgt>
                                        </p:tgtEl>
                                        <p:attrNameLst>
                                          <p:attrName>ppt_y</p:attrName>
                                        </p:attrNameLst>
                                      </p:cBhvr>
                                      <p:tavLst>
                                        <p:tav tm="0" fmla="#ppt_y+(sin(-2*pi*(1-$))*-#ppt_x+cos(-2*pi*(1-$))*(1-#ppt_y))*(1-$)">
                                          <p:val>
                                            <p:fltVal val="0"/>
                                          </p:val>
                                        </p:tav>
                                        <p:tav tm="100000">
                                          <p:val>
                                            <p:fltVal val="1"/>
                                          </p:val>
                                        </p:tav>
                                      </p:tavLst>
                                    </p:anim>
                                  </p:childTnLst>
                                  <p:subTnLst>
                                    <p:animClr>
                                      <p:cBhvr override="childStyle">
                                        <p:cTn dur="1" fill="hold" display="0" masterRel="nextClick" afterEffect="1"/>
                                        <p:tgtEl>
                                          <p:spTgt spid="31747">
                                            <p:txEl>
                                              <p:pRg st="0" end="0"/>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15" presetClass="entr" presetSubtype="0" fill="hold" grpId="0" nodeType="clickEffect">
                                  <p:stCondLst>
                                    <p:cond delay="0"/>
                                  </p:stCondLst>
                                  <p:childTnLst>
                                    <p:set>
                                      <p:cBhvr>
                                        <p:cTn id="18" dur="1" fill="hold">
                                          <p:stCondLst>
                                            <p:cond delay="0"/>
                                          </p:stCondLst>
                                        </p:cTn>
                                        <p:tgtEl>
                                          <p:spTgt spid="31747">
                                            <p:txEl>
                                              <p:pRg st="1" end="1"/>
                                            </p:txEl>
                                          </p:spTgt>
                                        </p:tgtEl>
                                        <p:attrNameLst>
                                          <p:attrName>style.visibility</p:attrName>
                                        </p:attrNameLst>
                                      </p:cBhvr>
                                      <p:to>
                                        <p:strVal val="visible"/>
                                      </p:to>
                                    </p:set>
                                    <p:anim calcmode="lin" valueType="num">
                                      <p:cBhvr>
                                        <p:cTn id="19" dur="1000" fill="hold"/>
                                        <p:tgtEl>
                                          <p:spTgt spid="31747">
                                            <p:txEl>
                                              <p:pRg st="1" end="1"/>
                                            </p:txEl>
                                          </p:spTgt>
                                        </p:tgtEl>
                                        <p:attrNameLst>
                                          <p:attrName>ppt_w</p:attrName>
                                        </p:attrNameLst>
                                      </p:cBhvr>
                                      <p:tavLst>
                                        <p:tav tm="0">
                                          <p:val>
                                            <p:fltVal val="0"/>
                                          </p:val>
                                        </p:tav>
                                        <p:tav tm="100000">
                                          <p:val>
                                            <p:strVal val="#ppt_w"/>
                                          </p:val>
                                        </p:tav>
                                      </p:tavLst>
                                    </p:anim>
                                    <p:anim calcmode="lin" valueType="num">
                                      <p:cBhvr>
                                        <p:cTn id="20" dur="1000" fill="hold"/>
                                        <p:tgtEl>
                                          <p:spTgt spid="31747">
                                            <p:txEl>
                                              <p:pRg st="1" end="1"/>
                                            </p:txEl>
                                          </p:spTgt>
                                        </p:tgtEl>
                                        <p:attrNameLst>
                                          <p:attrName>ppt_h</p:attrName>
                                        </p:attrNameLst>
                                      </p:cBhvr>
                                      <p:tavLst>
                                        <p:tav tm="0">
                                          <p:val>
                                            <p:fltVal val="0"/>
                                          </p:val>
                                        </p:tav>
                                        <p:tav tm="100000">
                                          <p:val>
                                            <p:strVal val="#ppt_h"/>
                                          </p:val>
                                        </p:tav>
                                      </p:tavLst>
                                    </p:anim>
                                    <p:anim calcmode="lin" valueType="num">
                                      <p:cBhvr>
                                        <p:cTn id="21" dur="1000" fill="hold"/>
                                        <p:tgtEl>
                                          <p:spTgt spid="31747">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31747">
                                            <p:txEl>
                                              <p:pRg st="1" end="1"/>
                                            </p:txEl>
                                          </p:spTgt>
                                        </p:tgtEl>
                                        <p:attrNameLst>
                                          <p:attrName>ppt_y</p:attrName>
                                        </p:attrNameLst>
                                      </p:cBhvr>
                                      <p:tavLst>
                                        <p:tav tm="0" fmla="#ppt_y+(sin(-2*pi*(1-$))*-#ppt_x+cos(-2*pi*(1-$))*(1-#ppt_y))*(1-$)">
                                          <p:val>
                                            <p:fltVal val="0"/>
                                          </p:val>
                                        </p:tav>
                                        <p:tav tm="100000">
                                          <p:val>
                                            <p:fltVal val="1"/>
                                          </p:val>
                                        </p:tav>
                                      </p:tavLst>
                                    </p:anim>
                                  </p:childTnLst>
                                  <p:subTnLst>
                                    <p:animClr>
                                      <p:cBhvr override="childStyle">
                                        <p:cTn dur="1" fill="hold" display="0" masterRel="nextClick" afterEffect="1"/>
                                        <p:tgtEl>
                                          <p:spTgt spid="31747">
                                            <p:txEl>
                                              <p:pRg st="1" end="1"/>
                                            </p:txEl>
                                          </p:spTgt>
                                        </p:tgtEl>
                                        <p:attrNameLst>
                                          <p:attrName>ppt_c</p:attrName>
                                        </p:attrNameLst>
                                      </p:cBhvr>
                                      <p:to>
                                        <a:schemeClr val="bg2"/>
                                      </p:to>
                                    </p:animClr>
                                  </p:subTnLst>
                                </p:cTn>
                              </p:par>
                            </p:childTnLst>
                          </p:cTn>
                        </p:par>
                      </p:childTnLst>
                    </p:cTn>
                  </p:par>
                  <p:par>
                    <p:cTn id="23" fill="hold">
                      <p:stCondLst>
                        <p:cond delay="indefinite"/>
                      </p:stCondLst>
                      <p:childTnLst>
                        <p:par>
                          <p:cTn id="24" fill="hold">
                            <p:stCondLst>
                              <p:cond delay="0"/>
                            </p:stCondLst>
                            <p:childTnLst>
                              <p:par>
                                <p:cTn id="25" presetID="15" presetClass="entr" presetSubtype="0" fill="hold" grpId="0" nodeType="clickEffect">
                                  <p:stCondLst>
                                    <p:cond delay="0"/>
                                  </p:stCondLst>
                                  <p:childTnLst>
                                    <p:set>
                                      <p:cBhvr>
                                        <p:cTn id="26" dur="1" fill="hold">
                                          <p:stCondLst>
                                            <p:cond delay="0"/>
                                          </p:stCondLst>
                                        </p:cTn>
                                        <p:tgtEl>
                                          <p:spTgt spid="31747">
                                            <p:txEl>
                                              <p:pRg st="2" end="2"/>
                                            </p:txEl>
                                          </p:spTgt>
                                        </p:tgtEl>
                                        <p:attrNameLst>
                                          <p:attrName>style.visibility</p:attrName>
                                        </p:attrNameLst>
                                      </p:cBhvr>
                                      <p:to>
                                        <p:strVal val="visible"/>
                                      </p:to>
                                    </p:set>
                                    <p:anim calcmode="lin" valueType="num">
                                      <p:cBhvr>
                                        <p:cTn id="27" dur="1000" fill="hold"/>
                                        <p:tgtEl>
                                          <p:spTgt spid="31747">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31747">
                                            <p:txEl>
                                              <p:pRg st="2" end="2"/>
                                            </p:txEl>
                                          </p:spTgt>
                                        </p:tgtEl>
                                        <p:attrNameLst>
                                          <p:attrName>ppt_h</p:attrName>
                                        </p:attrNameLst>
                                      </p:cBhvr>
                                      <p:tavLst>
                                        <p:tav tm="0">
                                          <p:val>
                                            <p:fltVal val="0"/>
                                          </p:val>
                                        </p:tav>
                                        <p:tav tm="100000">
                                          <p:val>
                                            <p:strVal val="#ppt_h"/>
                                          </p:val>
                                        </p:tav>
                                      </p:tavLst>
                                    </p:anim>
                                    <p:anim calcmode="lin" valueType="num">
                                      <p:cBhvr>
                                        <p:cTn id="29" dur="1000" fill="hold"/>
                                        <p:tgtEl>
                                          <p:spTgt spid="31747">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31747">
                                            <p:txEl>
                                              <p:pRg st="2" end="2"/>
                                            </p:txEl>
                                          </p:spTgt>
                                        </p:tgtEl>
                                        <p:attrNameLst>
                                          <p:attrName>ppt_y</p:attrName>
                                        </p:attrNameLst>
                                      </p:cBhvr>
                                      <p:tavLst>
                                        <p:tav tm="0" fmla="#ppt_y+(sin(-2*pi*(1-$))*-#ppt_x+cos(-2*pi*(1-$))*(1-#ppt_y))*(1-$)">
                                          <p:val>
                                            <p:fltVal val="0"/>
                                          </p:val>
                                        </p:tav>
                                        <p:tav tm="100000">
                                          <p:val>
                                            <p:fltVal val="1"/>
                                          </p:val>
                                        </p:tav>
                                      </p:tavLst>
                                    </p:anim>
                                  </p:childTnLst>
                                  <p:subTnLst>
                                    <p:animClr>
                                      <p:cBhvr override="childStyle">
                                        <p:cTn dur="1" fill="hold" display="0" masterRel="nextClick" afterEffect="1"/>
                                        <p:tgtEl>
                                          <p:spTgt spid="31747">
                                            <p:txEl>
                                              <p:pRg st="2" end="2"/>
                                            </p:txEl>
                                          </p:spTgt>
                                        </p:tgtEl>
                                        <p:attrNameLst>
                                          <p:attrName>ppt_c</p:attrName>
                                        </p:attrNameLst>
                                      </p:cBhvr>
                                      <p:to>
                                        <a:schemeClr val="bg2"/>
                                      </p:to>
                                    </p:animClr>
                                  </p:subTnLst>
                                </p:cTn>
                              </p:par>
                            </p:childTnLst>
                          </p:cTn>
                        </p:par>
                      </p:childTnLst>
                    </p:cTn>
                  </p:par>
                  <p:par>
                    <p:cTn id="31" fill="hold">
                      <p:stCondLst>
                        <p:cond delay="indefinite"/>
                      </p:stCondLst>
                      <p:childTnLst>
                        <p:par>
                          <p:cTn id="32" fill="hold">
                            <p:stCondLst>
                              <p:cond delay="0"/>
                            </p:stCondLst>
                            <p:childTnLst>
                              <p:par>
                                <p:cTn id="33" presetID="15" presetClass="entr" presetSubtype="0" fill="hold" grpId="0" nodeType="clickEffect">
                                  <p:stCondLst>
                                    <p:cond delay="0"/>
                                  </p:stCondLst>
                                  <p:childTnLst>
                                    <p:set>
                                      <p:cBhvr>
                                        <p:cTn id="34" dur="1" fill="hold">
                                          <p:stCondLst>
                                            <p:cond delay="0"/>
                                          </p:stCondLst>
                                        </p:cTn>
                                        <p:tgtEl>
                                          <p:spTgt spid="31747">
                                            <p:txEl>
                                              <p:pRg st="3" end="3"/>
                                            </p:txEl>
                                          </p:spTgt>
                                        </p:tgtEl>
                                        <p:attrNameLst>
                                          <p:attrName>style.visibility</p:attrName>
                                        </p:attrNameLst>
                                      </p:cBhvr>
                                      <p:to>
                                        <p:strVal val="visible"/>
                                      </p:to>
                                    </p:set>
                                    <p:anim calcmode="lin" valueType="num">
                                      <p:cBhvr>
                                        <p:cTn id="35" dur="1000" fill="hold"/>
                                        <p:tgtEl>
                                          <p:spTgt spid="31747">
                                            <p:txEl>
                                              <p:pRg st="3" end="3"/>
                                            </p:txEl>
                                          </p:spTgt>
                                        </p:tgtEl>
                                        <p:attrNameLst>
                                          <p:attrName>ppt_w</p:attrName>
                                        </p:attrNameLst>
                                      </p:cBhvr>
                                      <p:tavLst>
                                        <p:tav tm="0">
                                          <p:val>
                                            <p:fltVal val="0"/>
                                          </p:val>
                                        </p:tav>
                                        <p:tav tm="100000">
                                          <p:val>
                                            <p:strVal val="#ppt_w"/>
                                          </p:val>
                                        </p:tav>
                                      </p:tavLst>
                                    </p:anim>
                                    <p:anim calcmode="lin" valueType="num">
                                      <p:cBhvr>
                                        <p:cTn id="36" dur="1000" fill="hold"/>
                                        <p:tgtEl>
                                          <p:spTgt spid="31747">
                                            <p:txEl>
                                              <p:pRg st="3" end="3"/>
                                            </p:txEl>
                                          </p:spTgt>
                                        </p:tgtEl>
                                        <p:attrNameLst>
                                          <p:attrName>ppt_h</p:attrName>
                                        </p:attrNameLst>
                                      </p:cBhvr>
                                      <p:tavLst>
                                        <p:tav tm="0">
                                          <p:val>
                                            <p:fltVal val="0"/>
                                          </p:val>
                                        </p:tav>
                                        <p:tav tm="100000">
                                          <p:val>
                                            <p:strVal val="#ppt_h"/>
                                          </p:val>
                                        </p:tav>
                                      </p:tavLst>
                                    </p:anim>
                                    <p:anim calcmode="lin" valueType="num">
                                      <p:cBhvr>
                                        <p:cTn id="37" dur="1000" fill="hold"/>
                                        <p:tgtEl>
                                          <p:spTgt spid="31747">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31747">
                                            <p:txEl>
                                              <p:pRg st="3" end="3"/>
                                            </p:txEl>
                                          </p:spTgt>
                                        </p:tgtEl>
                                        <p:attrNameLst>
                                          <p:attrName>ppt_y</p:attrName>
                                        </p:attrNameLst>
                                      </p:cBhvr>
                                      <p:tavLst>
                                        <p:tav tm="0" fmla="#ppt_y+(sin(-2*pi*(1-$))*-#ppt_x+cos(-2*pi*(1-$))*(1-#ppt_y))*(1-$)">
                                          <p:val>
                                            <p:fltVal val="0"/>
                                          </p:val>
                                        </p:tav>
                                        <p:tav tm="100000">
                                          <p:val>
                                            <p:fltVal val="1"/>
                                          </p:val>
                                        </p:tav>
                                      </p:tavLst>
                                    </p:anim>
                                  </p:childTnLst>
                                  <p:subTnLst>
                                    <p:animClr>
                                      <p:cBhvr override="childStyle">
                                        <p:cTn dur="1" fill="hold" display="0" masterRel="nextClick" afterEffect="1"/>
                                        <p:tgtEl>
                                          <p:spTgt spid="31747">
                                            <p:txEl>
                                              <p:pRg st="3" end="3"/>
                                            </p:txEl>
                                          </p:spTgt>
                                        </p:tgtEl>
                                        <p:attrNameLst>
                                          <p:attrName>ppt_c</p:attrName>
                                        </p:attrNameLst>
                                      </p:cBhvr>
                                      <p:to>
                                        <a:schemeClr val="bg2"/>
                                      </p:to>
                                    </p:animClr>
                                  </p:subTnLst>
                                </p:cTn>
                              </p:par>
                            </p:childTnLst>
                          </p:cTn>
                        </p:par>
                      </p:childTnLst>
                    </p:cTn>
                  </p:par>
                  <p:par>
                    <p:cTn id="39" fill="hold">
                      <p:stCondLst>
                        <p:cond delay="indefinite"/>
                      </p:stCondLst>
                      <p:childTnLst>
                        <p:par>
                          <p:cTn id="40" fill="hold">
                            <p:stCondLst>
                              <p:cond delay="0"/>
                            </p:stCondLst>
                            <p:childTnLst>
                              <p:par>
                                <p:cTn id="41" presetID="15" presetClass="entr" presetSubtype="0" fill="hold" grpId="0" nodeType="clickEffect">
                                  <p:stCondLst>
                                    <p:cond delay="0"/>
                                  </p:stCondLst>
                                  <p:childTnLst>
                                    <p:set>
                                      <p:cBhvr>
                                        <p:cTn id="42" dur="1" fill="hold">
                                          <p:stCondLst>
                                            <p:cond delay="0"/>
                                          </p:stCondLst>
                                        </p:cTn>
                                        <p:tgtEl>
                                          <p:spTgt spid="31747">
                                            <p:txEl>
                                              <p:pRg st="4" end="4"/>
                                            </p:txEl>
                                          </p:spTgt>
                                        </p:tgtEl>
                                        <p:attrNameLst>
                                          <p:attrName>style.visibility</p:attrName>
                                        </p:attrNameLst>
                                      </p:cBhvr>
                                      <p:to>
                                        <p:strVal val="visible"/>
                                      </p:to>
                                    </p:set>
                                    <p:anim calcmode="lin" valueType="num">
                                      <p:cBhvr>
                                        <p:cTn id="43" dur="1000" fill="hold"/>
                                        <p:tgtEl>
                                          <p:spTgt spid="31747">
                                            <p:txEl>
                                              <p:pRg st="4" end="4"/>
                                            </p:txEl>
                                          </p:spTgt>
                                        </p:tgtEl>
                                        <p:attrNameLst>
                                          <p:attrName>ppt_w</p:attrName>
                                        </p:attrNameLst>
                                      </p:cBhvr>
                                      <p:tavLst>
                                        <p:tav tm="0">
                                          <p:val>
                                            <p:fltVal val="0"/>
                                          </p:val>
                                        </p:tav>
                                        <p:tav tm="100000">
                                          <p:val>
                                            <p:strVal val="#ppt_w"/>
                                          </p:val>
                                        </p:tav>
                                      </p:tavLst>
                                    </p:anim>
                                    <p:anim calcmode="lin" valueType="num">
                                      <p:cBhvr>
                                        <p:cTn id="44" dur="1000" fill="hold"/>
                                        <p:tgtEl>
                                          <p:spTgt spid="31747">
                                            <p:txEl>
                                              <p:pRg st="4" end="4"/>
                                            </p:txEl>
                                          </p:spTgt>
                                        </p:tgtEl>
                                        <p:attrNameLst>
                                          <p:attrName>ppt_h</p:attrName>
                                        </p:attrNameLst>
                                      </p:cBhvr>
                                      <p:tavLst>
                                        <p:tav tm="0">
                                          <p:val>
                                            <p:fltVal val="0"/>
                                          </p:val>
                                        </p:tav>
                                        <p:tav tm="100000">
                                          <p:val>
                                            <p:strVal val="#ppt_h"/>
                                          </p:val>
                                        </p:tav>
                                      </p:tavLst>
                                    </p:anim>
                                    <p:anim calcmode="lin" valueType="num">
                                      <p:cBhvr>
                                        <p:cTn id="45" dur="1000" fill="hold"/>
                                        <p:tgtEl>
                                          <p:spTgt spid="31747">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6" dur="1000" fill="hold"/>
                                        <p:tgtEl>
                                          <p:spTgt spid="31747">
                                            <p:txEl>
                                              <p:pRg st="4" end="4"/>
                                            </p:txEl>
                                          </p:spTgt>
                                        </p:tgtEl>
                                        <p:attrNameLst>
                                          <p:attrName>ppt_y</p:attrName>
                                        </p:attrNameLst>
                                      </p:cBhvr>
                                      <p:tavLst>
                                        <p:tav tm="0" fmla="#ppt_y+(sin(-2*pi*(1-$))*-#ppt_x+cos(-2*pi*(1-$))*(1-#ppt_y))*(1-$)">
                                          <p:val>
                                            <p:fltVal val="0"/>
                                          </p:val>
                                        </p:tav>
                                        <p:tav tm="100000">
                                          <p:val>
                                            <p:fltVal val="1"/>
                                          </p:val>
                                        </p:tav>
                                      </p:tavLst>
                                    </p:anim>
                                  </p:childTnLst>
                                  <p:subTnLst>
                                    <p:animClr>
                                      <p:cBhvr override="childStyle">
                                        <p:cTn dur="1" fill="hold" display="0" masterRel="nextClick" afterEffect="1"/>
                                        <p:tgtEl>
                                          <p:spTgt spid="31747">
                                            <p:txEl>
                                              <p:pRg st="4" end="4"/>
                                            </p:txEl>
                                          </p:spTgt>
                                        </p:tgtEl>
                                        <p:attrNameLst>
                                          <p:attrName>ppt_c</p:attrName>
                                        </p:attrNameLst>
                                      </p:cBhvr>
                                      <p:to>
                                        <a:schemeClr val="bg2"/>
                                      </p:to>
                                    </p:animClr>
                                  </p:subTnLst>
                                </p:cTn>
                              </p:par>
                            </p:childTnLst>
                          </p:cTn>
                        </p:par>
                      </p:childTnLst>
                    </p:cTn>
                  </p:par>
                  <p:par>
                    <p:cTn id="47" fill="hold">
                      <p:stCondLst>
                        <p:cond delay="indefinite"/>
                      </p:stCondLst>
                      <p:childTnLst>
                        <p:par>
                          <p:cTn id="48" fill="hold">
                            <p:stCondLst>
                              <p:cond delay="0"/>
                            </p:stCondLst>
                            <p:childTnLst>
                              <p:par>
                                <p:cTn id="49" presetID="15" presetClass="entr" presetSubtype="0" fill="hold" grpId="0" nodeType="clickEffect">
                                  <p:stCondLst>
                                    <p:cond delay="0"/>
                                  </p:stCondLst>
                                  <p:childTnLst>
                                    <p:set>
                                      <p:cBhvr>
                                        <p:cTn id="50" dur="1" fill="hold">
                                          <p:stCondLst>
                                            <p:cond delay="0"/>
                                          </p:stCondLst>
                                        </p:cTn>
                                        <p:tgtEl>
                                          <p:spTgt spid="31747">
                                            <p:txEl>
                                              <p:pRg st="5" end="5"/>
                                            </p:txEl>
                                          </p:spTgt>
                                        </p:tgtEl>
                                        <p:attrNameLst>
                                          <p:attrName>style.visibility</p:attrName>
                                        </p:attrNameLst>
                                      </p:cBhvr>
                                      <p:to>
                                        <p:strVal val="visible"/>
                                      </p:to>
                                    </p:set>
                                    <p:anim calcmode="lin" valueType="num">
                                      <p:cBhvr>
                                        <p:cTn id="51" dur="1000" fill="hold"/>
                                        <p:tgtEl>
                                          <p:spTgt spid="31747">
                                            <p:txEl>
                                              <p:pRg st="5" end="5"/>
                                            </p:txEl>
                                          </p:spTgt>
                                        </p:tgtEl>
                                        <p:attrNameLst>
                                          <p:attrName>ppt_w</p:attrName>
                                        </p:attrNameLst>
                                      </p:cBhvr>
                                      <p:tavLst>
                                        <p:tav tm="0">
                                          <p:val>
                                            <p:fltVal val="0"/>
                                          </p:val>
                                        </p:tav>
                                        <p:tav tm="100000">
                                          <p:val>
                                            <p:strVal val="#ppt_w"/>
                                          </p:val>
                                        </p:tav>
                                      </p:tavLst>
                                    </p:anim>
                                    <p:anim calcmode="lin" valueType="num">
                                      <p:cBhvr>
                                        <p:cTn id="52" dur="1000" fill="hold"/>
                                        <p:tgtEl>
                                          <p:spTgt spid="31747">
                                            <p:txEl>
                                              <p:pRg st="5" end="5"/>
                                            </p:txEl>
                                          </p:spTgt>
                                        </p:tgtEl>
                                        <p:attrNameLst>
                                          <p:attrName>ppt_h</p:attrName>
                                        </p:attrNameLst>
                                      </p:cBhvr>
                                      <p:tavLst>
                                        <p:tav tm="0">
                                          <p:val>
                                            <p:fltVal val="0"/>
                                          </p:val>
                                        </p:tav>
                                        <p:tav tm="100000">
                                          <p:val>
                                            <p:strVal val="#ppt_h"/>
                                          </p:val>
                                        </p:tav>
                                      </p:tavLst>
                                    </p:anim>
                                    <p:anim calcmode="lin" valueType="num">
                                      <p:cBhvr>
                                        <p:cTn id="53" dur="1000" fill="hold"/>
                                        <p:tgtEl>
                                          <p:spTgt spid="31747">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4" dur="1000" fill="hold"/>
                                        <p:tgtEl>
                                          <p:spTgt spid="31747">
                                            <p:txEl>
                                              <p:pRg st="5" end="5"/>
                                            </p:txEl>
                                          </p:spTgt>
                                        </p:tgtEl>
                                        <p:attrNameLst>
                                          <p:attrName>ppt_y</p:attrName>
                                        </p:attrNameLst>
                                      </p:cBhvr>
                                      <p:tavLst>
                                        <p:tav tm="0" fmla="#ppt_y+(sin(-2*pi*(1-$))*-#ppt_x+cos(-2*pi*(1-$))*(1-#ppt_y))*(1-$)">
                                          <p:val>
                                            <p:fltVal val="0"/>
                                          </p:val>
                                        </p:tav>
                                        <p:tav tm="100000">
                                          <p:val>
                                            <p:fltVal val="1"/>
                                          </p:val>
                                        </p:tav>
                                      </p:tavLst>
                                    </p:anim>
                                  </p:childTnLst>
                                  <p:subTnLst>
                                    <p:animClr>
                                      <p:cBhvr override="childStyle">
                                        <p:cTn dur="1" fill="hold" display="0" masterRel="nextClick" afterEffect="1"/>
                                        <p:tgtEl>
                                          <p:spTgt spid="31747">
                                            <p:txEl>
                                              <p:pRg st="5" end="5"/>
                                            </p:txEl>
                                          </p:spTgt>
                                        </p:tgtEl>
                                        <p:attrNameLst>
                                          <p:attrName>ppt_c</p:attrName>
                                        </p:attrNameLst>
                                      </p:cBhvr>
                                      <p:to>
                                        <a:schemeClr val="bg2"/>
                                      </p:to>
                                    </p:animClr>
                                  </p:subTnLst>
                                </p:cTn>
                              </p:par>
                            </p:childTnLst>
                          </p:cTn>
                        </p:par>
                      </p:childTnLst>
                    </p:cTn>
                  </p:par>
                  <p:par>
                    <p:cTn id="55" fill="hold">
                      <p:stCondLst>
                        <p:cond delay="indefinite"/>
                      </p:stCondLst>
                      <p:childTnLst>
                        <p:par>
                          <p:cTn id="56" fill="hold">
                            <p:stCondLst>
                              <p:cond delay="0"/>
                            </p:stCondLst>
                            <p:childTnLst>
                              <p:par>
                                <p:cTn id="57" presetID="15" presetClass="entr" presetSubtype="0" fill="hold" grpId="0" nodeType="clickEffect">
                                  <p:stCondLst>
                                    <p:cond delay="0"/>
                                  </p:stCondLst>
                                  <p:childTnLst>
                                    <p:set>
                                      <p:cBhvr>
                                        <p:cTn id="58" dur="1" fill="hold">
                                          <p:stCondLst>
                                            <p:cond delay="0"/>
                                          </p:stCondLst>
                                        </p:cTn>
                                        <p:tgtEl>
                                          <p:spTgt spid="31747">
                                            <p:txEl>
                                              <p:pRg st="6" end="6"/>
                                            </p:txEl>
                                          </p:spTgt>
                                        </p:tgtEl>
                                        <p:attrNameLst>
                                          <p:attrName>style.visibility</p:attrName>
                                        </p:attrNameLst>
                                      </p:cBhvr>
                                      <p:to>
                                        <p:strVal val="visible"/>
                                      </p:to>
                                    </p:set>
                                    <p:anim calcmode="lin" valueType="num">
                                      <p:cBhvr>
                                        <p:cTn id="59" dur="1000" fill="hold"/>
                                        <p:tgtEl>
                                          <p:spTgt spid="31747">
                                            <p:txEl>
                                              <p:pRg st="6" end="6"/>
                                            </p:txEl>
                                          </p:spTgt>
                                        </p:tgtEl>
                                        <p:attrNameLst>
                                          <p:attrName>ppt_w</p:attrName>
                                        </p:attrNameLst>
                                      </p:cBhvr>
                                      <p:tavLst>
                                        <p:tav tm="0">
                                          <p:val>
                                            <p:fltVal val="0"/>
                                          </p:val>
                                        </p:tav>
                                        <p:tav tm="100000">
                                          <p:val>
                                            <p:strVal val="#ppt_w"/>
                                          </p:val>
                                        </p:tav>
                                      </p:tavLst>
                                    </p:anim>
                                    <p:anim calcmode="lin" valueType="num">
                                      <p:cBhvr>
                                        <p:cTn id="60" dur="1000" fill="hold"/>
                                        <p:tgtEl>
                                          <p:spTgt spid="31747">
                                            <p:txEl>
                                              <p:pRg st="6" end="6"/>
                                            </p:txEl>
                                          </p:spTgt>
                                        </p:tgtEl>
                                        <p:attrNameLst>
                                          <p:attrName>ppt_h</p:attrName>
                                        </p:attrNameLst>
                                      </p:cBhvr>
                                      <p:tavLst>
                                        <p:tav tm="0">
                                          <p:val>
                                            <p:fltVal val="0"/>
                                          </p:val>
                                        </p:tav>
                                        <p:tav tm="100000">
                                          <p:val>
                                            <p:strVal val="#ppt_h"/>
                                          </p:val>
                                        </p:tav>
                                      </p:tavLst>
                                    </p:anim>
                                    <p:anim calcmode="lin" valueType="num">
                                      <p:cBhvr>
                                        <p:cTn id="61" dur="1000" fill="hold"/>
                                        <p:tgtEl>
                                          <p:spTgt spid="31747">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62" dur="1000" fill="hold"/>
                                        <p:tgtEl>
                                          <p:spTgt spid="31747">
                                            <p:txEl>
                                              <p:pRg st="6" end="6"/>
                                            </p:txEl>
                                          </p:spTgt>
                                        </p:tgtEl>
                                        <p:attrNameLst>
                                          <p:attrName>ppt_y</p:attrName>
                                        </p:attrNameLst>
                                      </p:cBhvr>
                                      <p:tavLst>
                                        <p:tav tm="0" fmla="#ppt_y+(sin(-2*pi*(1-$))*-#ppt_x+cos(-2*pi*(1-$))*(1-#ppt_y))*(1-$)">
                                          <p:val>
                                            <p:fltVal val="0"/>
                                          </p:val>
                                        </p:tav>
                                        <p:tav tm="100000">
                                          <p:val>
                                            <p:fltVal val="1"/>
                                          </p:val>
                                        </p:tav>
                                      </p:tavLst>
                                    </p:anim>
                                  </p:childTnLst>
                                  <p:subTnLst>
                                    <p:animClr>
                                      <p:cBhvr override="childStyle">
                                        <p:cTn dur="1" fill="hold" display="0" masterRel="nextClick" afterEffect="1"/>
                                        <p:tgtEl>
                                          <p:spTgt spid="31747">
                                            <p:txEl>
                                              <p:pRg st="6" end="6"/>
                                            </p:txEl>
                                          </p:spTgt>
                                        </p:tgtEl>
                                        <p:attrNameLst>
                                          <p:attrName>ppt_c</p:attrName>
                                        </p:attrNameLst>
                                      </p:cBhvr>
                                      <p:to>
                                        <a:schemeClr val="bg2"/>
                                      </p:to>
                                    </p:animClr>
                                  </p:subTnLst>
                                </p:cTn>
                              </p:par>
                            </p:childTnLst>
                          </p:cTn>
                        </p:par>
                      </p:childTnLst>
                    </p:cTn>
                  </p:par>
                  <p:par>
                    <p:cTn id="63" fill="hold">
                      <p:stCondLst>
                        <p:cond delay="indefinite"/>
                      </p:stCondLst>
                      <p:childTnLst>
                        <p:par>
                          <p:cTn id="64" fill="hold">
                            <p:stCondLst>
                              <p:cond delay="0"/>
                            </p:stCondLst>
                            <p:childTnLst>
                              <p:par>
                                <p:cTn id="65" presetID="15" presetClass="entr" presetSubtype="0" fill="hold" grpId="0" nodeType="clickEffect">
                                  <p:stCondLst>
                                    <p:cond delay="0"/>
                                  </p:stCondLst>
                                  <p:childTnLst>
                                    <p:set>
                                      <p:cBhvr>
                                        <p:cTn id="66" dur="1" fill="hold">
                                          <p:stCondLst>
                                            <p:cond delay="0"/>
                                          </p:stCondLst>
                                        </p:cTn>
                                        <p:tgtEl>
                                          <p:spTgt spid="31747">
                                            <p:txEl>
                                              <p:pRg st="7" end="7"/>
                                            </p:txEl>
                                          </p:spTgt>
                                        </p:tgtEl>
                                        <p:attrNameLst>
                                          <p:attrName>style.visibility</p:attrName>
                                        </p:attrNameLst>
                                      </p:cBhvr>
                                      <p:to>
                                        <p:strVal val="visible"/>
                                      </p:to>
                                    </p:set>
                                    <p:anim calcmode="lin" valueType="num">
                                      <p:cBhvr>
                                        <p:cTn id="67" dur="1000" fill="hold"/>
                                        <p:tgtEl>
                                          <p:spTgt spid="31747">
                                            <p:txEl>
                                              <p:pRg st="7" end="7"/>
                                            </p:txEl>
                                          </p:spTgt>
                                        </p:tgtEl>
                                        <p:attrNameLst>
                                          <p:attrName>ppt_w</p:attrName>
                                        </p:attrNameLst>
                                      </p:cBhvr>
                                      <p:tavLst>
                                        <p:tav tm="0">
                                          <p:val>
                                            <p:fltVal val="0"/>
                                          </p:val>
                                        </p:tav>
                                        <p:tav tm="100000">
                                          <p:val>
                                            <p:strVal val="#ppt_w"/>
                                          </p:val>
                                        </p:tav>
                                      </p:tavLst>
                                    </p:anim>
                                    <p:anim calcmode="lin" valueType="num">
                                      <p:cBhvr>
                                        <p:cTn id="68" dur="1000" fill="hold"/>
                                        <p:tgtEl>
                                          <p:spTgt spid="31747">
                                            <p:txEl>
                                              <p:pRg st="7" end="7"/>
                                            </p:txEl>
                                          </p:spTgt>
                                        </p:tgtEl>
                                        <p:attrNameLst>
                                          <p:attrName>ppt_h</p:attrName>
                                        </p:attrNameLst>
                                      </p:cBhvr>
                                      <p:tavLst>
                                        <p:tav tm="0">
                                          <p:val>
                                            <p:fltVal val="0"/>
                                          </p:val>
                                        </p:tav>
                                        <p:tav tm="100000">
                                          <p:val>
                                            <p:strVal val="#ppt_h"/>
                                          </p:val>
                                        </p:tav>
                                      </p:tavLst>
                                    </p:anim>
                                    <p:anim calcmode="lin" valueType="num">
                                      <p:cBhvr>
                                        <p:cTn id="69" dur="1000" fill="hold"/>
                                        <p:tgtEl>
                                          <p:spTgt spid="31747">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70" dur="1000" fill="hold"/>
                                        <p:tgtEl>
                                          <p:spTgt spid="31747">
                                            <p:txEl>
                                              <p:pRg st="7" end="7"/>
                                            </p:txEl>
                                          </p:spTgt>
                                        </p:tgtEl>
                                        <p:attrNameLst>
                                          <p:attrName>ppt_y</p:attrName>
                                        </p:attrNameLst>
                                      </p:cBhvr>
                                      <p:tavLst>
                                        <p:tav tm="0" fmla="#ppt_y+(sin(-2*pi*(1-$))*-#ppt_x+cos(-2*pi*(1-$))*(1-#ppt_y))*(1-$)">
                                          <p:val>
                                            <p:fltVal val="0"/>
                                          </p:val>
                                        </p:tav>
                                        <p:tav tm="100000">
                                          <p:val>
                                            <p:fltVal val="1"/>
                                          </p:val>
                                        </p:tav>
                                      </p:tavLst>
                                    </p:anim>
                                  </p:childTnLst>
                                  <p:subTnLst>
                                    <p:animClr>
                                      <p:cBhvr override="childStyle">
                                        <p:cTn dur="1" fill="hold" display="0" masterRel="nextClick" afterEffect="1"/>
                                        <p:tgtEl>
                                          <p:spTgt spid="31747">
                                            <p:txEl>
                                              <p:pRg st="7" end="7"/>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audio>
              <p:cMediaNode>
                <p:cTn id="71" fill="hold" display="0">
                  <p:stCondLst>
                    <p:cond delay="indefinite"/>
                  </p:stCondLst>
                  <p:endCondLst>
                    <p:cond evt="onPrev" delay="0">
                      <p:tgtEl>
                        <p:sldTgt/>
                      </p:tgtEl>
                    </p:cond>
                    <p:cond evt="onStopAudio" delay="0">
                      <p:tgtEl>
                        <p:sldTgt/>
                      </p:tgtEl>
                    </p:cond>
                  </p:endCondLst>
                </p:cTn>
                <p:tgtEl>
                  <p:spTgt spid="31750"/>
                </p:tgtEl>
              </p:cMediaNode>
            </p:audio>
            <p:audio>
              <p:cMediaNode showWhenStopped="0">
                <p:cTn id="72" fill="hold" display="0">
                  <p:stCondLst>
                    <p:cond delay="indefinite"/>
                  </p:stCondLst>
                  <p:endCondLst>
                    <p:cond evt="onNext" delay="0">
                      <p:tgtEl>
                        <p:sldTgt/>
                      </p:tgtEl>
                    </p:cond>
                    <p:cond evt="onPrev" delay="0">
                      <p:tgtEl>
                        <p:sldTgt/>
                      </p:tgtEl>
                    </p:cond>
                    <p:cond evt="onStopAudio" delay="0">
                      <p:tgtEl>
                        <p:sldTgt/>
                      </p:tgtEl>
                    </p:cond>
                  </p:endCondLst>
                </p:cTn>
                <p:tgtEl>
                  <p:spTgt spid="31755"/>
                </p:tgtEl>
              </p:cMediaNode>
            </p:audio>
          </p:childTnLst>
        </p:cTn>
      </p:par>
    </p:tnLst>
    <p:bldLst>
      <p:bldP spid="3174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The Trial</a:t>
            </a:r>
          </a:p>
        </p:txBody>
      </p:sp>
      <p:sp>
        <p:nvSpPr>
          <p:cNvPr id="18435" name="Rectangle 3"/>
          <p:cNvSpPr>
            <a:spLocks noGrp="1" noChangeArrowheads="1"/>
          </p:cNvSpPr>
          <p:nvPr>
            <p:ph type="body" idx="1"/>
          </p:nvPr>
        </p:nvSpPr>
        <p:spPr/>
        <p:txBody>
          <a:bodyPr/>
          <a:lstStyle/>
          <a:p>
            <a:pPr eaLnBrk="1" hangingPunct="1">
              <a:lnSpc>
                <a:spcPct val="90000"/>
              </a:lnSpc>
            </a:pPr>
            <a:r>
              <a:rPr lang="en-US" smtClean="0">
                <a:solidFill>
                  <a:srgbClr val="FF0000"/>
                </a:solidFill>
              </a:rPr>
              <a:t>The actual trial begins with opening statements by both attorneys.</a:t>
            </a:r>
          </a:p>
          <a:p>
            <a:pPr eaLnBrk="1" hangingPunct="1">
              <a:lnSpc>
                <a:spcPct val="90000"/>
              </a:lnSpc>
            </a:pPr>
            <a:r>
              <a:rPr lang="en-US" smtClean="0">
                <a:solidFill>
                  <a:srgbClr val="FF0000"/>
                </a:solidFill>
              </a:rPr>
              <a:t>The prosecution, working from the position of strength, presents there case first and has the burden of proof.</a:t>
            </a:r>
          </a:p>
          <a:p>
            <a:pPr eaLnBrk="1" hangingPunct="1">
              <a:lnSpc>
                <a:spcPct val="90000"/>
              </a:lnSpc>
            </a:pPr>
            <a:r>
              <a:rPr lang="en-US" smtClean="0">
                <a:solidFill>
                  <a:srgbClr val="FF0000"/>
                </a:solidFill>
              </a:rPr>
              <a:t>The defense follows the prosecution.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36"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p:cTn id="7" dur="500" fill="hold"/>
                                        <p:tgtEl>
                                          <p:spTgt spid="18435">
                                            <p:txEl>
                                              <p:pRg st="0" end="0"/>
                                            </p:txEl>
                                          </p:spTgt>
                                        </p:tgtEl>
                                        <p:attrNameLst>
                                          <p:attrName>ppt_w</p:attrName>
                                        </p:attrNameLst>
                                      </p:cBhvr>
                                      <p:tavLst>
                                        <p:tav tm="0">
                                          <p:val>
                                            <p:strVal val="(6*min(max(#ppt_w*#ppt_h,.3),1)-7.4)/-.7*#ppt_w"/>
                                          </p:val>
                                        </p:tav>
                                        <p:tav tm="100000">
                                          <p:val>
                                            <p:strVal val="#ppt_w"/>
                                          </p:val>
                                        </p:tav>
                                      </p:tavLst>
                                    </p:anim>
                                    <p:anim calcmode="lin" valueType="num">
                                      <p:cBhvr>
                                        <p:cTn id="8" dur="500" fill="hold"/>
                                        <p:tgtEl>
                                          <p:spTgt spid="18435">
                                            <p:txEl>
                                              <p:pRg st="0" end="0"/>
                                            </p:txEl>
                                          </p:spTgt>
                                        </p:tgtEl>
                                        <p:attrNameLst>
                                          <p:attrName>ppt_h</p:attrName>
                                        </p:attrNameLst>
                                      </p:cBhvr>
                                      <p:tavLst>
                                        <p:tav tm="0">
                                          <p:val>
                                            <p:strVal val="(6*min(max(#ppt_w*#ppt_h,.3),1)-7.4)/-.7*#ppt_h"/>
                                          </p:val>
                                        </p:tav>
                                        <p:tav tm="100000">
                                          <p:val>
                                            <p:strVal val="#ppt_h"/>
                                          </p:val>
                                        </p:tav>
                                      </p:tavLst>
                                    </p:anim>
                                    <p:anim calcmode="lin" valueType="num">
                                      <p:cBhvr>
                                        <p:cTn id="9" dur="500" fill="hold"/>
                                        <p:tgtEl>
                                          <p:spTgt spid="18435">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18435">
                                            <p:txEl>
                                              <p:pRg st="0" end="0"/>
                                            </p:txEl>
                                          </p:spTgt>
                                        </p:tgtEl>
                                        <p:attrNameLst>
                                          <p:attrName>ppt_y</p:attrName>
                                        </p:attrNameLst>
                                      </p:cBhvr>
                                      <p:tavLst>
                                        <p:tav tm="0">
                                          <p:val>
                                            <p:strVal val="1+(6*min(max(#ppt_w*#ppt_h,.3),1)-7.4)/-.7*#ppt_h/2"/>
                                          </p:val>
                                        </p:tav>
                                        <p:tav tm="100000">
                                          <p:val>
                                            <p:strVal val="#ppt_y"/>
                                          </p:val>
                                        </p:tav>
                                      </p:tavLst>
                                    </p:anim>
                                  </p:childTnLst>
                                  <p:subTnLst>
                                    <p:animClr>
                                      <p:cBhvr override="childStyle">
                                        <p:cTn dur="1" fill="hold" display="0" masterRel="nextClick" afterEffect="1"/>
                                        <p:tgtEl>
                                          <p:spTgt spid="18435">
                                            <p:txEl>
                                              <p:pRg st="0" end="0"/>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23" presetClass="entr" presetSubtype="36" fill="hold" grpId="0" nodeType="clickEffect">
                                  <p:stCondLst>
                                    <p:cond delay="0"/>
                                  </p:stCondLst>
                                  <p:childTnLst>
                                    <p:set>
                                      <p:cBhvr>
                                        <p:cTn id="14" dur="1" fill="hold">
                                          <p:stCondLst>
                                            <p:cond delay="0"/>
                                          </p:stCondLst>
                                        </p:cTn>
                                        <p:tgtEl>
                                          <p:spTgt spid="18435">
                                            <p:txEl>
                                              <p:pRg st="1" end="1"/>
                                            </p:txEl>
                                          </p:spTgt>
                                        </p:tgtEl>
                                        <p:attrNameLst>
                                          <p:attrName>style.visibility</p:attrName>
                                        </p:attrNameLst>
                                      </p:cBhvr>
                                      <p:to>
                                        <p:strVal val="visible"/>
                                      </p:to>
                                    </p:set>
                                    <p:anim calcmode="lin" valueType="num">
                                      <p:cBhvr>
                                        <p:cTn id="15" dur="500" fill="hold"/>
                                        <p:tgtEl>
                                          <p:spTgt spid="18435">
                                            <p:txEl>
                                              <p:pRg st="1" end="1"/>
                                            </p:txEl>
                                          </p:spTgt>
                                        </p:tgtEl>
                                        <p:attrNameLst>
                                          <p:attrName>ppt_w</p:attrName>
                                        </p:attrNameLst>
                                      </p:cBhvr>
                                      <p:tavLst>
                                        <p:tav tm="0">
                                          <p:val>
                                            <p:strVal val="(6*min(max(#ppt_w*#ppt_h,.3),1)-7.4)/-.7*#ppt_w"/>
                                          </p:val>
                                        </p:tav>
                                        <p:tav tm="100000">
                                          <p:val>
                                            <p:strVal val="#ppt_w"/>
                                          </p:val>
                                        </p:tav>
                                      </p:tavLst>
                                    </p:anim>
                                    <p:anim calcmode="lin" valueType="num">
                                      <p:cBhvr>
                                        <p:cTn id="16" dur="500" fill="hold"/>
                                        <p:tgtEl>
                                          <p:spTgt spid="18435">
                                            <p:txEl>
                                              <p:pRg st="1" end="1"/>
                                            </p:txEl>
                                          </p:spTgt>
                                        </p:tgtEl>
                                        <p:attrNameLst>
                                          <p:attrName>ppt_h</p:attrName>
                                        </p:attrNameLst>
                                      </p:cBhvr>
                                      <p:tavLst>
                                        <p:tav tm="0">
                                          <p:val>
                                            <p:strVal val="(6*min(max(#ppt_w*#ppt_h,.3),1)-7.4)/-.7*#ppt_h"/>
                                          </p:val>
                                        </p:tav>
                                        <p:tav tm="100000">
                                          <p:val>
                                            <p:strVal val="#ppt_h"/>
                                          </p:val>
                                        </p:tav>
                                      </p:tavLst>
                                    </p:anim>
                                    <p:anim calcmode="lin" valueType="num">
                                      <p:cBhvr>
                                        <p:cTn id="17" dur="500" fill="hold"/>
                                        <p:tgtEl>
                                          <p:spTgt spid="18435">
                                            <p:txEl>
                                              <p:pRg st="1" end="1"/>
                                            </p:txEl>
                                          </p:spTgt>
                                        </p:tgtEl>
                                        <p:attrNameLst>
                                          <p:attrName>ppt_x</p:attrName>
                                        </p:attrNameLst>
                                      </p:cBhvr>
                                      <p:tavLst>
                                        <p:tav tm="0">
                                          <p:val>
                                            <p:fltVal val="0.5"/>
                                          </p:val>
                                        </p:tav>
                                        <p:tav tm="100000">
                                          <p:val>
                                            <p:strVal val="#ppt_x"/>
                                          </p:val>
                                        </p:tav>
                                      </p:tavLst>
                                    </p:anim>
                                    <p:anim calcmode="lin" valueType="num">
                                      <p:cBhvr>
                                        <p:cTn id="18" dur="500" fill="hold"/>
                                        <p:tgtEl>
                                          <p:spTgt spid="18435">
                                            <p:txEl>
                                              <p:pRg st="1" end="1"/>
                                            </p:txEl>
                                          </p:spTgt>
                                        </p:tgtEl>
                                        <p:attrNameLst>
                                          <p:attrName>ppt_y</p:attrName>
                                        </p:attrNameLst>
                                      </p:cBhvr>
                                      <p:tavLst>
                                        <p:tav tm="0">
                                          <p:val>
                                            <p:strVal val="1+(6*min(max(#ppt_w*#ppt_h,.3),1)-7.4)/-.7*#ppt_h/2"/>
                                          </p:val>
                                        </p:tav>
                                        <p:tav tm="100000">
                                          <p:val>
                                            <p:strVal val="#ppt_y"/>
                                          </p:val>
                                        </p:tav>
                                      </p:tavLst>
                                    </p:anim>
                                  </p:childTnLst>
                                  <p:subTnLst>
                                    <p:animClr>
                                      <p:cBhvr override="childStyle">
                                        <p:cTn dur="1" fill="hold" display="0" masterRel="nextClick" afterEffect="1"/>
                                        <p:tgtEl>
                                          <p:spTgt spid="18435">
                                            <p:txEl>
                                              <p:pRg st="1" end="1"/>
                                            </p:txEl>
                                          </p:spTgt>
                                        </p:tgtEl>
                                        <p:attrNameLst>
                                          <p:attrName>ppt_c</p:attrName>
                                        </p:attrNameLst>
                                      </p:cBhvr>
                                      <p:to>
                                        <a:schemeClr val="bg2"/>
                                      </p:to>
                                    </p:animClr>
                                  </p:subTnLst>
                                </p:cTn>
                              </p:par>
                            </p:childTnLst>
                          </p:cTn>
                        </p:par>
                      </p:childTnLst>
                    </p:cTn>
                  </p:par>
                  <p:par>
                    <p:cTn id="19" fill="hold">
                      <p:stCondLst>
                        <p:cond delay="indefinite"/>
                      </p:stCondLst>
                      <p:childTnLst>
                        <p:par>
                          <p:cTn id="20" fill="hold">
                            <p:stCondLst>
                              <p:cond delay="0"/>
                            </p:stCondLst>
                            <p:childTnLst>
                              <p:par>
                                <p:cTn id="21" presetID="23" presetClass="entr" presetSubtype="36" fill="hold" grpId="0" nodeType="clickEffect">
                                  <p:stCondLst>
                                    <p:cond delay="0"/>
                                  </p:stCondLst>
                                  <p:childTnLst>
                                    <p:set>
                                      <p:cBhvr>
                                        <p:cTn id="22" dur="1" fill="hold">
                                          <p:stCondLst>
                                            <p:cond delay="0"/>
                                          </p:stCondLst>
                                        </p:cTn>
                                        <p:tgtEl>
                                          <p:spTgt spid="18435">
                                            <p:txEl>
                                              <p:pRg st="2" end="2"/>
                                            </p:txEl>
                                          </p:spTgt>
                                        </p:tgtEl>
                                        <p:attrNameLst>
                                          <p:attrName>style.visibility</p:attrName>
                                        </p:attrNameLst>
                                      </p:cBhvr>
                                      <p:to>
                                        <p:strVal val="visible"/>
                                      </p:to>
                                    </p:set>
                                    <p:anim calcmode="lin" valueType="num">
                                      <p:cBhvr>
                                        <p:cTn id="23" dur="500" fill="hold"/>
                                        <p:tgtEl>
                                          <p:spTgt spid="18435">
                                            <p:txEl>
                                              <p:pRg st="2" end="2"/>
                                            </p:txEl>
                                          </p:spTgt>
                                        </p:tgtEl>
                                        <p:attrNameLst>
                                          <p:attrName>ppt_w</p:attrName>
                                        </p:attrNameLst>
                                      </p:cBhvr>
                                      <p:tavLst>
                                        <p:tav tm="0">
                                          <p:val>
                                            <p:strVal val="(6*min(max(#ppt_w*#ppt_h,.3),1)-7.4)/-.7*#ppt_w"/>
                                          </p:val>
                                        </p:tav>
                                        <p:tav tm="100000">
                                          <p:val>
                                            <p:strVal val="#ppt_w"/>
                                          </p:val>
                                        </p:tav>
                                      </p:tavLst>
                                    </p:anim>
                                    <p:anim calcmode="lin" valueType="num">
                                      <p:cBhvr>
                                        <p:cTn id="24" dur="500" fill="hold"/>
                                        <p:tgtEl>
                                          <p:spTgt spid="18435">
                                            <p:txEl>
                                              <p:pRg st="2" end="2"/>
                                            </p:txEl>
                                          </p:spTgt>
                                        </p:tgtEl>
                                        <p:attrNameLst>
                                          <p:attrName>ppt_h</p:attrName>
                                        </p:attrNameLst>
                                      </p:cBhvr>
                                      <p:tavLst>
                                        <p:tav tm="0">
                                          <p:val>
                                            <p:strVal val="(6*min(max(#ppt_w*#ppt_h,.3),1)-7.4)/-.7*#ppt_h"/>
                                          </p:val>
                                        </p:tav>
                                        <p:tav tm="100000">
                                          <p:val>
                                            <p:strVal val="#ppt_h"/>
                                          </p:val>
                                        </p:tav>
                                      </p:tavLst>
                                    </p:anim>
                                    <p:anim calcmode="lin" valueType="num">
                                      <p:cBhvr>
                                        <p:cTn id="25" dur="500" fill="hold"/>
                                        <p:tgtEl>
                                          <p:spTgt spid="18435">
                                            <p:txEl>
                                              <p:pRg st="2" end="2"/>
                                            </p:txEl>
                                          </p:spTgt>
                                        </p:tgtEl>
                                        <p:attrNameLst>
                                          <p:attrName>ppt_x</p:attrName>
                                        </p:attrNameLst>
                                      </p:cBhvr>
                                      <p:tavLst>
                                        <p:tav tm="0">
                                          <p:val>
                                            <p:fltVal val="0.5"/>
                                          </p:val>
                                        </p:tav>
                                        <p:tav tm="100000">
                                          <p:val>
                                            <p:strVal val="#ppt_x"/>
                                          </p:val>
                                        </p:tav>
                                      </p:tavLst>
                                    </p:anim>
                                    <p:anim calcmode="lin" valueType="num">
                                      <p:cBhvr>
                                        <p:cTn id="26" dur="500" fill="hold"/>
                                        <p:tgtEl>
                                          <p:spTgt spid="18435">
                                            <p:txEl>
                                              <p:pRg st="2" end="2"/>
                                            </p:txEl>
                                          </p:spTgt>
                                        </p:tgtEl>
                                        <p:attrNameLst>
                                          <p:attrName>ppt_y</p:attrName>
                                        </p:attrNameLst>
                                      </p:cBhvr>
                                      <p:tavLst>
                                        <p:tav tm="0">
                                          <p:val>
                                            <p:strVal val="1+(6*min(max(#ppt_w*#ppt_h,.3),1)-7.4)/-.7*#ppt_h/2"/>
                                          </p:val>
                                        </p:tav>
                                        <p:tav tm="100000">
                                          <p:val>
                                            <p:strVal val="#ppt_y"/>
                                          </p:val>
                                        </p:tav>
                                      </p:tavLst>
                                    </p:anim>
                                  </p:childTnLst>
                                  <p:subTnLst>
                                    <p:animClr>
                                      <p:cBhvr override="childStyle">
                                        <p:cTn dur="1" fill="hold" display="0" masterRel="nextClick" afterEffect="1"/>
                                        <p:tgtEl>
                                          <p:spTgt spid="18435">
                                            <p:txEl>
                                              <p:pRg st="2" end="2"/>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1219200"/>
            <a:ext cx="8229600" cy="1143000"/>
          </a:xfrm>
        </p:spPr>
        <p:txBody>
          <a:bodyPr/>
          <a:lstStyle/>
          <a:p>
            <a:pPr eaLnBrk="1" hangingPunct="1"/>
            <a:r>
              <a:rPr lang="en-US" smtClean="0"/>
              <a:t>Introducing Evidence</a:t>
            </a:r>
          </a:p>
        </p:txBody>
      </p:sp>
      <p:sp>
        <p:nvSpPr>
          <p:cNvPr id="20483" name="Rectangle 3"/>
          <p:cNvSpPr>
            <a:spLocks noGrp="1" noChangeArrowheads="1"/>
          </p:cNvSpPr>
          <p:nvPr>
            <p:ph type="body" idx="1"/>
          </p:nvPr>
        </p:nvSpPr>
        <p:spPr>
          <a:xfrm>
            <a:off x="381000" y="2362200"/>
            <a:ext cx="8229600" cy="3154363"/>
          </a:xfrm>
        </p:spPr>
        <p:txBody>
          <a:bodyPr>
            <a:normAutofit fontScale="92500" lnSpcReduction="10000"/>
          </a:bodyPr>
          <a:lstStyle/>
          <a:p>
            <a:pPr eaLnBrk="1" hangingPunct="1">
              <a:lnSpc>
                <a:spcPct val="90000"/>
              </a:lnSpc>
            </a:pPr>
            <a:r>
              <a:rPr lang="en-US" sz="2400" smtClean="0"/>
              <a:t>Evidence must be relevant, competent, and material to the facts of the case.</a:t>
            </a:r>
          </a:p>
          <a:p>
            <a:pPr eaLnBrk="1" hangingPunct="1">
              <a:lnSpc>
                <a:spcPct val="90000"/>
              </a:lnSpc>
            </a:pPr>
            <a:r>
              <a:rPr lang="en-US" sz="2400" smtClean="0"/>
              <a:t>The judge decides if evidence has probative value in assisting the jury.</a:t>
            </a:r>
          </a:p>
          <a:p>
            <a:pPr eaLnBrk="1" hangingPunct="1">
              <a:lnSpc>
                <a:spcPct val="90000"/>
              </a:lnSpc>
            </a:pPr>
            <a:r>
              <a:rPr lang="en-US" sz="2400" smtClean="0"/>
              <a:t>Evidence may be circumstantial, corroborative, or direct but must be admissible.</a:t>
            </a:r>
          </a:p>
          <a:p>
            <a:pPr eaLnBrk="1" hangingPunct="1">
              <a:lnSpc>
                <a:spcPct val="90000"/>
              </a:lnSpc>
            </a:pPr>
            <a:r>
              <a:rPr lang="en-US" sz="2400" smtClean="0">
                <a:solidFill>
                  <a:srgbClr val="FF0000"/>
                </a:solidFill>
              </a:rPr>
              <a:t>Either attorney may object to evidence or a line of questioning.</a:t>
            </a:r>
          </a:p>
          <a:p>
            <a:pPr eaLnBrk="1" hangingPunct="1">
              <a:lnSpc>
                <a:spcPct val="90000"/>
              </a:lnSpc>
            </a:pPr>
            <a:r>
              <a:rPr lang="en-US" sz="2400" smtClean="0">
                <a:solidFill>
                  <a:srgbClr val="FF0000"/>
                </a:solidFill>
              </a:rPr>
              <a:t>Law enforcement officers may refer to  notes and reports when testifying</a:t>
            </a:r>
          </a:p>
          <a:p>
            <a:pPr eaLnBrk="1" hangingPunct="1">
              <a:lnSpc>
                <a:spcPct val="90000"/>
              </a:lnSpc>
            </a:pPr>
            <a:r>
              <a:rPr lang="en-US" sz="2400" smtClean="0">
                <a:solidFill>
                  <a:srgbClr val="FF0000"/>
                </a:solidFill>
              </a:rPr>
              <a:t>Only an expert witness may offer an opinion when testifying.</a:t>
            </a:r>
            <a:endParaRPr lang="en-US" sz="2800" smtClean="0">
              <a:solidFill>
                <a:srgbClr val="FF0000"/>
              </a:solidFill>
            </a:endParaRPr>
          </a:p>
        </p:txBody>
      </p:sp>
      <p:pic>
        <p:nvPicPr>
          <p:cNvPr id="20484" name="liarliar.mp3">
            <a:hlinkClick r:id="" action="ppaction://media"/>
          </p:cNvPr>
          <p:cNvPicPr>
            <a:picLocks noRot="1" noChangeAspect="1" noChangeArrowheads="1"/>
          </p:cNvPicPr>
          <p:nvPr>
            <a:audioFile r:link="rId1"/>
          </p:nvPr>
        </p:nvPicPr>
        <p:blipFill>
          <a:blip r:embed="rId5" cstate="print"/>
          <a:srcRect/>
          <a:stretch>
            <a:fillRect/>
          </a:stretch>
        </p:blipFill>
        <p:spPr bwMode="auto">
          <a:xfrm>
            <a:off x="8991600" y="6705600"/>
            <a:ext cx="152400" cy="152400"/>
          </a:xfrm>
          <a:prstGeom prst="rect">
            <a:avLst/>
          </a:prstGeom>
          <a:noFill/>
          <a:ln w="9525">
            <a:noFill/>
            <a:miter lim="800000"/>
            <a:headEnd/>
            <a:tailEnd/>
          </a:ln>
        </p:spPr>
      </p:pic>
      <p:pic>
        <p:nvPicPr>
          <p:cNvPr id="20487" name="liarliar.mp3">
            <a:hlinkClick r:id="" action="ppaction://media"/>
          </p:cNvPr>
          <p:cNvPicPr>
            <a:picLocks noRot="1" noChangeAspect="1" noChangeArrowheads="1"/>
          </p:cNvPicPr>
          <p:nvPr>
            <a:audioFile r:link="rId2"/>
          </p:nvPr>
        </p:nvPicPr>
        <p:blipFill>
          <a:blip r:embed="rId6" cstate="print"/>
          <a:srcRect/>
          <a:stretch>
            <a:fillRect/>
          </a:stretch>
        </p:blipFill>
        <p:spPr bwMode="auto">
          <a:xfrm>
            <a:off x="4572000" y="5867400"/>
            <a:ext cx="304800" cy="304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8099" fill="hold"/>
                                        <p:tgtEl>
                                          <p:spTgt spid="20487"/>
                                        </p:tgtEl>
                                      </p:cBhvr>
                                    </p:cmd>
                                  </p:childTnLst>
                                </p:cTn>
                              </p:par>
                            </p:childTnLst>
                          </p:cTn>
                        </p:par>
                      </p:childTnLst>
                    </p:cTn>
                  </p:par>
                  <p:par>
                    <p:cTn id="7" fill="hold">
                      <p:stCondLst>
                        <p:cond delay="indefinite"/>
                      </p:stCondLst>
                      <p:childTnLst>
                        <p:par>
                          <p:cTn id="8" fill="hold">
                            <p:stCondLst>
                              <p:cond delay="0"/>
                            </p:stCondLst>
                            <p:childTnLst>
                              <p:par>
                                <p:cTn id="9" presetID="17" presetClass="entr" presetSubtype="8" fill="hold" grpId="0" nodeType="clickEffect">
                                  <p:stCondLst>
                                    <p:cond delay="0"/>
                                  </p:stCondLst>
                                  <p:childTnLst>
                                    <p:set>
                                      <p:cBhvr>
                                        <p:cTn id="10" dur="1" fill="hold">
                                          <p:stCondLst>
                                            <p:cond delay="0"/>
                                          </p:stCondLst>
                                        </p:cTn>
                                        <p:tgtEl>
                                          <p:spTgt spid="20483">
                                            <p:txEl>
                                              <p:pRg st="0" end="0"/>
                                            </p:txEl>
                                          </p:spTgt>
                                        </p:tgtEl>
                                        <p:attrNameLst>
                                          <p:attrName>style.visibility</p:attrName>
                                        </p:attrNameLst>
                                      </p:cBhvr>
                                      <p:to>
                                        <p:strVal val="visible"/>
                                      </p:to>
                                    </p:set>
                                    <p:anim calcmode="lin" valueType="num">
                                      <p:cBhvr>
                                        <p:cTn id="11" dur="500" fill="hold"/>
                                        <p:tgtEl>
                                          <p:spTgt spid="20483">
                                            <p:txEl>
                                              <p:pRg st="0" end="0"/>
                                            </p:txEl>
                                          </p:spTgt>
                                        </p:tgtEl>
                                        <p:attrNameLst>
                                          <p:attrName>ppt_x</p:attrName>
                                        </p:attrNameLst>
                                      </p:cBhvr>
                                      <p:tavLst>
                                        <p:tav tm="0">
                                          <p:val>
                                            <p:strVal val="#ppt_x-#ppt_w/2"/>
                                          </p:val>
                                        </p:tav>
                                        <p:tav tm="100000">
                                          <p:val>
                                            <p:strVal val="#ppt_x"/>
                                          </p:val>
                                        </p:tav>
                                      </p:tavLst>
                                    </p:anim>
                                    <p:anim calcmode="lin" valueType="num">
                                      <p:cBhvr>
                                        <p:cTn id="12" dur="500" fill="hold"/>
                                        <p:tgtEl>
                                          <p:spTgt spid="20483">
                                            <p:txEl>
                                              <p:pRg st="0" end="0"/>
                                            </p:txEl>
                                          </p:spTgt>
                                        </p:tgtEl>
                                        <p:attrNameLst>
                                          <p:attrName>ppt_y</p:attrName>
                                        </p:attrNameLst>
                                      </p:cBhvr>
                                      <p:tavLst>
                                        <p:tav tm="0">
                                          <p:val>
                                            <p:strVal val="#ppt_y"/>
                                          </p:val>
                                        </p:tav>
                                        <p:tav tm="100000">
                                          <p:val>
                                            <p:strVal val="#ppt_y"/>
                                          </p:val>
                                        </p:tav>
                                      </p:tavLst>
                                    </p:anim>
                                    <p:anim calcmode="lin" valueType="num">
                                      <p:cBhvr>
                                        <p:cTn id="13" dur="500" fill="hold"/>
                                        <p:tgtEl>
                                          <p:spTgt spid="2048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0483">
                                            <p:txEl>
                                              <p:pRg st="0" end="0"/>
                                            </p:txEl>
                                          </p:spTgt>
                                        </p:tgtEl>
                                        <p:attrNameLst>
                                          <p:attrName>ppt_h</p:attrName>
                                        </p:attrNameLst>
                                      </p:cBhvr>
                                      <p:tavLst>
                                        <p:tav tm="0">
                                          <p:val>
                                            <p:strVal val="#ppt_h"/>
                                          </p:val>
                                        </p:tav>
                                        <p:tav tm="100000">
                                          <p:val>
                                            <p:strVal val="#ppt_h"/>
                                          </p:val>
                                        </p:tav>
                                      </p:tavLst>
                                    </p:anim>
                                  </p:childTnLst>
                                  <p:subTnLst>
                                    <p:animClr>
                                      <p:cBhvr override="childStyle">
                                        <p:cTn dur="1" fill="hold" display="0" masterRel="nextClick" afterEffect="1"/>
                                        <p:tgtEl>
                                          <p:spTgt spid="20483">
                                            <p:txEl>
                                              <p:pRg st="0" end="0"/>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17" presetClass="entr" presetSubtype="8" fill="hold" grpId="0" nodeType="clickEffect">
                                  <p:stCondLst>
                                    <p:cond delay="0"/>
                                  </p:stCondLst>
                                  <p:childTnLst>
                                    <p:set>
                                      <p:cBhvr>
                                        <p:cTn id="18" dur="1" fill="hold">
                                          <p:stCondLst>
                                            <p:cond delay="0"/>
                                          </p:stCondLst>
                                        </p:cTn>
                                        <p:tgtEl>
                                          <p:spTgt spid="20483">
                                            <p:txEl>
                                              <p:pRg st="1" end="1"/>
                                            </p:txEl>
                                          </p:spTgt>
                                        </p:tgtEl>
                                        <p:attrNameLst>
                                          <p:attrName>style.visibility</p:attrName>
                                        </p:attrNameLst>
                                      </p:cBhvr>
                                      <p:to>
                                        <p:strVal val="visible"/>
                                      </p:to>
                                    </p:set>
                                    <p:anim calcmode="lin" valueType="num">
                                      <p:cBhvr>
                                        <p:cTn id="19" dur="500" fill="hold"/>
                                        <p:tgtEl>
                                          <p:spTgt spid="20483">
                                            <p:txEl>
                                              <p:pRg st="1" end="1"/>
                                            </p:txEl>
                                          </p:spTgt>
                                        </p:tgtEl>
                                        <p:attrNameLst>
                                          <p:attrName>ppt_x</p:attrName>
                                        </p:attrNameLst>
                                      </p:cBhvr>
                                      <p:tavLst>
                                        <p:tav tm="0">
                                          <p:val>
                                            <p:strVal val="#ppt_x-#ppt_w/2"/>
                                          </p:val>
                                        </p:tav>
                                        <p:tav tm="100000">
                                          <p:val>
                                            <p:strVal val="#ppt_x"/>
                                          </p:val>
                                        </p:tav>
                                      </p:tavLst>
                                    </p:anim>
                                    <p:anim calcmode="lin" valueType="num">
                                      <p:cBhvr>
                                        <p:cTn id="20" dur="500" fill="hold"/>
                                        <p:tgtEl>
                                          <p:spTgt spid="20483">
                                            <p:txEl>
                                              <p:pRg st="1" end="1"/>
                                            </p:txEl>
                                          </p:spTgt>
                                        </p:tgtEl>
                                        <p:attrNameLst>
                                          <p:attrName>ppt_y</p:attrName>
                                        </p:attrNameLst>
                                      </p:cBhvr>
                                      <p:tavLst>
                                        <p:tav tm="0">
                                          <p:val>
                                            <p:strVal val="#ppt_y"/>
                                          </p:val>
                                        </p:tav>
                                        <p:tav tm="100000">
                                          <p:val>
                                            <p:strVal val="#ppt_y"/>
                                          </p:val>
                                        </p:tav>
                                      </p:tavLst>
                                    </p:anim>
                                    <p:anim calcmode="lin" valueType="num">
                                      <p:cBhvr>
                                        <p:cTn id="21" dur="500" fill="hold"/>
                                        <p:tgtEl>
                                          <p:spTgt spid="2048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20483">
                                            <p:txEl>
                                              <p:pRg st="1" end="1"/>
                                            </p:txEl>
                                          </p:spTgt>
                                        </p:tgtEl>
                                        <p:attrNameLst>
                                          <p:attrName>ppt_h</p:attrName>
                                        </p:attrNameLst>
                                      </p:cBhvr>
                                      <p:tavLst>
                                        <p:tav tm="0">
                                          <p:val>
                                            <p:strVal val="#ppt_h"/>
                                          </p:val>
                                        </p:tav>
                                        <p:tav tm="100000">
                                          <p:val>
                                            <p:strVal val="#ppt_h"/>
                                          </p:val>
                                        </p:tav>
                                      </p:tavLst>
                                    </p:anim>
                                  </p:childTnLst>
                                  <p:subTnLst>
                                    <p:animClr>
                                      <p:cBhvr override="childStyle">
                                        <p:cTn dur="1" fill="hold" display="0" masterRel="nextClick" afterEffect="1"/>
                                        <p:tgtEl>
                                          <p:spTgt spid="20483">
                                            <p:txEl>
                                              <p:pRg st="1" end="1"/>
                                            </p:txEl>
                                          </p:spTgt>
                                        </p:tgtEl>
                                        <p:attrNameLst>
                                          <p:attrName>ppt_c</p:attrName>
                                        </p:attrNameLst>
                                      </p:cBhvr>
                                      <p:to>
                                        <a:schemeClr val="bg2"/>
                                      </p:to>
                                    </p:animClr>
                                  </p:subTnLst>
                                </p:cTn>
                              </p:par>
                            </p:childTnLst>
                          </p:cTn>
                        </p:par>
                      </p:childTnLst>
                    </p:cTn>
                  </p:par>
                  <p:par>
                    <p:cTn id="23" fill="hold">
                      <p:stCondLst>
                        <p:cond delay="indefinite"/>
                      </p:stCondLst>
                      <p:childTnLst>
                        <p:par>
                          <p:cTn id="24" fill="hold">
                            <p:stCondLst>
                              <p:cond delay="0"/>
                            </p:stCondLst>
                            <p:childTnLst>
                              <p:par>
                                <p:cTn id="25" presetID="17" presetClass="entr" presetSubtype="8" fill="hold" grpId="0" nodeType="clickEffect">
                                  <p:stCondLst>
                                    <p:cond delay="0"/>
                                  </p:stCondLst>
                                  <p:childTnLst>
                                    <p:set>
                                      <p:cBhvr>
                                        <p:cTn id="26" dur="1" fill="hold">
                                          <p:stCondLst>
                                            <p:cond delay="0"/>
                                          </p:stCondLst>
                                        </p:cTn>
                                        <p:tgtEl>
                                          <p:spTgt spid="20483">
                                            <p:txEl>
                                              <p:pRg st="2" end="2"/>
                                            </p:txEl>
                                          </p:spTgt>
                                        </p:tgtEl>
                                        <p:attrNameLst>
                                          <p:attrName>style.visibility</p:attrName>
                                        </p:attrNameLst>
                                      </p:cBhvr>
                                      <p:to>
                                        <p:strVal val="visible"/>
                                      </p:to>
                                    </p:set>
                                    <p:anim calcmode="lin" valueType="num">
                                      <p:cBhvr>
                                        <p:cTn id="27" dur="500" fill="hold"/>
                                        <p:tgtEl>
                                          <p:spTgt spid="20483">
                                            <p:txEl>
                                              <p:pRg st="2" end="2"/>
                                            </p:txEl>
                                          </p:spTgt>
                                        </p:tgtEl>
                                        <p:attrNameLst>
                                          <p:attrName>ppt_x</p:attrName>
                                        </p:attrNameLst>
                                      </p:cBhvr>
                                      <p:tavLst>
                                        <p:tav tm="0">
                                          <p:val>
                                            <p:strVal val="#ppt_x-#ppt_w/2"/>
                                          </p:val>
                                        </p:tav>
                                        <p:tav tm="100000">
                                          <p:val>
                                            <p:strVal val="#ppt_x"/>
                                          </p:val>
                                        </p:tav>
                                      </p:tavLst>
                                    </p:anim>
                                    <p:anim calcmode="lin" valueType="num">
                                      <p:cBhvr>
                                        <p:cTn id="28" dur="500" fill="hold"/>
                                        <p:tgtEl>
                                          <p:spTgt spid="20483">
                                            <p:txEl>
                                              <p:pRg st="2" end="2"/>
                                            </p:txEl>
                                          </p:spTgt>
                                        </p:tgtEl>
                                        <p:attrNameLst>
                                          <p:attrName>ppt_y</p:attrName>
                                        </p:attrNameLst>
                                      </p:cBhvr>
                                      <p:tavLst>
                                        <p:tav tm="0">
                                          <p:val>
                                            <p:strVal val="#ppt_y"/>
                                          </p:val>
                                        </p:tav>
                                        <p:tav tm="100000">
                                          <p:val>
                                            <p:strVal val="#ppt_y"/>
                                          </p:val>
                                        </p:tav>
                                      </p:tavLst>
                                    </p:anim>
                                    <p:anim calcmode="lin" valueType="num">
                                      <p:cBhvr>
                                        <p:cTn id="29" dur="500" fill="hold"/>
                                        <p:tgtEl>
                                          <p:spTgt spid="20483">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20483">
                                            <p:txEl>
                                              <p:pRg st="2" end="2"/>
                                            </p:txEl>
                                          </p:spTgt>
                                        </p:tgtEl>
                                        <p:attrNameLst>
                                          <p:attrName>ppt_h</p:attrName>
                                        </p:attrNameLst>
                                      </p:cBhvr>
                                      <p:tavLst>
                                        <p:tav tm="0">
                                          <p:val>
                                            <p:strVal val="#ppt_h"/>
                                          </p:val>
                                        </p:tav>
                                        <p:tav tm="100000">
                                          <p:val>
                                            <p:strVal val="#ppt_h"/>
                                          </p:val>
                                        </p:tav>
                                      </p:tavLst>
                                    </p:anim>
                                  </p:childTnLst>
                                  <p:subTnLst>
                                    <p:animClr>
                                      <p:cBhvr override="childStyle">
                                        <p:cTn dur="1" fill="hold" display="0" masterRel="nextClick" afterEffect="1"/>
                                        <p:tgtEl>
                                          <p:spTgt spid="20483">
                                            <p:txEl>
                                              <p:pRg st="2" end="2"/>
                                            </p:txEl>
                                          </p:spTgt>
                                        </p:tgtEl>
                                        <p:attrNameLst>
                                          <p:attrName>ppt_c</p:attrName>
                                        </p:attrNameLst>
                                      </p:cBhvr>
                                      <p:to>
                                        <a:schemeClr val="bg2"/>
                                      </p:to>
                                    </p:animClr>
                                  </p:subTnLst>
                                </p:cTn>
                              </p:par>
                            </p:childTnLst>
                          </p:cTn>
                        </p:par>
                      </p:childTnLst>
                    </p:cTn>
                  </p:par>
                  <p:par>
                    <p:cTn id="31" fill="hold">
                      <p:stCondLst>
                        <p:cond delay="indefinite"/>
                      </p:stCondLst>
                      <p:childTnLst>
                        <p:par>
                          <p:cTn id="32" fill="hold">
                            <p:stCondLst>
                              <p:cond delay="0"/>
                            </p:stCondLst>
                            <p:childTnLst>
                              <p:par>
                                <p:cTn id="33" presetID="17" presetClass="entr" presetSubtype="8" fill="hold" grpId="0" nodeType="clickEffect">
                                  <p:stCondLst>
                                    <p:cond delay="0"/>
                                  </p:stCondLst>
                                  <p:childTnLst>
                                    <p:set>
                                      <p:cBhvr>
                                        <p:cTn id="34" dur="1" fill="hold">
                                          <p:stCondLst>
                                            <p:cond delay="0"/>
                                          </p:stCondLst>
                                        </p:cTn>
                                        <p:tgtEl>
                                          <p:spTgt spid="20483">
                                            <p:txEl>
                                              <p:pRg st="3" end="3"/>
                                            </p:txEl>
                                          </p:spTgt>
                                        </p:tgtEl>
                                        <p:attrNameLst>
                                          <p:attrName>style.visibility</p:attrName>
                                        </p:attrNameLst>
                                      </p:cBhvr>
                                      <p:to>
                                        <p:strVal val="visible"/>
                                      </p:to>
                                    </p:set>
                                    <p:anim calcmode="lin" valueType="num">
                                      <p:cBhvr>
                                        <p:cTn id="35" dur="500" fill="hold"/>
                                        <p:tgtEl>
                                          <p:spTgt spid="20483">
                                            <p:txEl>
                                              <p:pRg st="3" end="3"/>
                                            </p:txEl>
                                          </p:spTgt>
                                        </p:tgtEl>
                                        <p:attrNameLst>
                                          <p:attrName>ppt_x</p:attrName>
                                        </p:attrNameLst>
                                      </p:cBhvr>
                                      <p:tavLst>
                                        <p:tav tm="0">
                                          <p:val>
                                            <p:strVal val="#ppt_x-#ppt_w/2"/>
                                          </p:val>
                                        </p:tav>
                                        <p:tav tm="100000">
                                          <p:val>
                                            <p:strVal val="#ppt_x"/>
                                          </p:val>
                                        </p:tav>
                                      </p:tavLst>
                                    </p:anim>
                                    <p:anim calcmode="lin" valueType="num">
                                      <p:cBhvr>
                                        <p:cTn id="36" dur="500" fill="hold"/>
                                        <p:tgtEl>
                                          <p:spTgt spid="20483">
                                            <p:txEl>
                                              <p:pRg st="3" end="3"/>
                                            </p:txEl>
                                          </p:spTgt>
                                        </p:tgtEl>
                                        <p:attrNameLst>
                                          <p:attrName>ppt_y</p:attrName>
                                        </p:attrNameLst>
                                      </p:cBhvr>
                                      <p:tavLst>
                                        <p:tav tm="0">
                                          <p:val>
                                            <p:strVal val="#ppt_y"/>
                                          </p:val>
                                        </p:tav>
                                        <p:tav tm="100000">
                                          <p:val>
                                            <p:strVal val="#ppt_y"/>
                                          </p:val>
                                        </p:tav>
                                      </p:tavLst>
                                    </p:anim>
                                    <p:anim calcmode="lin" valueType="num">
                                      <p:cBhvr>
                                        <p:cTn id="37" dur="500" fill="hold"/>
                                        <p:tgtEl>
                                          <p:spTgt spid="20483">
                                            <p:txEl>
                                              <p:pRg st="3" end="3"/>
                                            </p:txEl>
                                          </p:spTgt>
                                        </p:tgtEl>
                                        <p:attrNameLst>
                                          <p:attrName>ppt_w</p:attrName>
                                        </p:attrNameLst>
                                      </p:cBhvr>
                                      <p:tavLst>
                                        <p:tav tm="0">
                                          <p:val>
                                            <p:fltVal val="0"/>
                                          </p:val>
                                        </p:tav>
                                        <p:tav tm="100000">
                                          <p:val>
                                            <p:strVal val="#ppt_w"/>
                                          </p:val>
                                        </p:tav>
                                      </p:tavLst>
                                    </p:anim>
                                    <p:anim calcmode="lin" valueType="num">
                                      <p:cBhvr>
                                        <p:cTn id="38" dur="500" fill="hold"/>
                                        <p:tgtEl>
                                          <p:spTgt spid="20483">
                                            <p:txEl>
                                              <p:pRg st="3" end="3"/>
                                            </p:txEl>
                                          </p:spTgt>
                                        </p:tgtEl>
                                        <p:attrNameLst>
                                          <p:attrName>ppt_h</p:attrName>
                                        </p:attrNameLst>
                                      </p:cBhvr>
                                      <p:tavLst>
                                        <p:tav tm="0">
                                          <p:val>
                                            <p:strVal val="#ppt_h"/>
                                          </p:val>
                                        </p:tav>
                                        <p:tav tm="100000">
                                          <p:val>
                                            <p:strVal val="#ppt_h"/>
                                          </p:val>
                                        </p:tav>
                                      </p:tavLst>
                                    </p:anim>
                                  </p:childTnLst>
                                  <p:subTnLst>
                                    <p:animClr>
                                      <p:cBhvr override="childStyle">
                                        <p:cTn dur="1" fill="hold" display="0" masterRel="nextClick" afterEffect="1"/>
                                        <p:tgtEl>
                                          <p:spTgt spid="20483">
                                            <p:txEl>
                                              <p:pRg st="3" end="3"/>
                                            </p:txEl>
                                          </p:spTgt>
                                        </p:tgtEl>
                                        <p:attrNameLst>
                                          <p:attrName>ppt_c</p:attrName>
                                        </p:attrNameLst>
                                      </p:cBhvr>
                                      <p:to>
                                        <a:schemeClr val="bg2"/>
                                      </p:to>
                                    </p:animClr>
                                  </p:subTnLst>
                                </p:cTn>
                              </p:par>
                            </p:childTnLst>
                          </p:cTn>
                        </p:par>
                      </p:childTnLst>
                    </p:cTn>
                  </p:par>
                  <p:par>
                    <p:cTn id="39" fill="hold">
                      <p:stCondLst>
                        <p:cond delay="indefinite"/>
                      </p:stCondLst>
                      <p:childTnLst>
                        <p:par>
                          <p:cTn id="40" fill="hold">
                            <p:stCondLst>
                              <p:cond delay="0"/>
                            </p:stCondLst>
                            <p:childTnLst>
                              <p:par>
                                <p:cTn id="41" presetID="17" presetClass="entr" presetSubtype="8" fill="hold" grpId="0" nodeType="clickEffect">
                                  <p:stCondLst>
                                    <p:cond delay="0"/>
                                  </p:stCondLst>
                                  <p:childTnLst>
                                    <p:set>
                                      <p:cBhvr>
                                        <p:cTn id="42" dur="1" fill="hold">
                                          <p:stCondLst>
                                            <p:cond delay="0"/>
                                          </p:stCondLst>
                                        </p:cTn>
                                        <p:tgtEl>
                                          <p:spTgt spid="20483">
                                            <p:txEl>
                                              <p:pRg st="4" end="4"/>
                                            </p:txEl>
                                          </p:spTgt>
                                        </p:tgtEl>
                                        <p:attrNameLst>
                                          <p:attrName>style.visibility</p:attrName>
                                        </p:attrNameLst>
                                      </p:cBhvr>
                                      <p:to>
                                        <p:strVal val="visible"/>
                                      </p:to>
                                    </p:set>
                                    <p:anim calcmode="lin" valueType="num">
                                      <p:cBhvr>
                                        <p:cTn id="43" dur="500" fill="hold"/>
                                        <p:tgtEl>
                                          <p:spTgt spid="20483">
                                            <p:txEl>
                                              <p:pRg st="4" end="4"/>
                                            </p:txEl>
                                          </p:spTgt>
                                        </p:tgtEl>
                                        <p:attrNameLst>
                                          <p:attrName>ppt_x</p:attrName>
                                        </p:attrNameLst>
                                      </p:cBhvr>
                                      <p:tavLst>
                                        <p:tav tm="0">
                                          <p:val>
                                            <p:strVal val="#ppt_x-#ppt_w/2"/>
                                          </p:val>
                                        </p:tav>
                                        <p:tav tm="100000">
                                          <p:val>
                                            <p:strVal val="#ppt_x"/>
                                          </p:val>
                                        </p:tav>
                                      </p:tavLst>
                                    </p:anim>
                                    <p:anim calcmode="lin" valueType="num">
                                      <p:cBhvr>
                                        <p:cTn id="44" dur="500" fill="hold"/>
                                        <p:tgtEl>
                                          <p:spTgt spid="20483">
                                            <p:txEl>
                                              <p:pRg st="4" end="4"/>
                                            </p:txEl>
                                          </p:spTgt>
                                        </p:tgtEl>
                                        <p:attrNameLst>
                                          <p:attrName>ppt_y</p:attrName>
                                        </p:attrNameLst>
                                      </p:cBhvr>
                                      <p:tavLst>
                                        <p:tav tm="0">
                                          <p:val>
                                            <p:strVal val="#ppt_y"/>
                                          </p:val>
                                        </p:tav>
                                        <p:tav tm="100000">
                                          <p:val>
                                            <p:strVal val="#ppt_y"/>
                                          </p:val>
                                        </p:tav>
                                      </p:tavLst>
                                    </p:anim>
                                    <p:anim calcmode="lin" valueType="num">
                                      <p:cBhvr>
                                        <p:cTn id="45" dur="500" fill="hold"/>
                                        <p:tgtEl>
                                          <p:spTgt spid="20483">
                                            <p:txEl>
                                              <p:pRg st="4" end="4"/>
                                            </p:txEl>
                                          </p:spTgt>
                                        </p:tgtEl>
                                        <p:attrNameLst>
                                          <p:attrName>ppt_w</p:attrName>
                                        </p:attrNameLst>
                                      </p:cBhvr>
                                      <p:tavLst>
                                        <p:tav tm="0">
                                          <p:val>
                                            <p:fltVal val="0"/>
                                          </p:val>
                                        </p:tav>
                                        <p:tav tm="100000">
                                          <p:val>
                                            <p:strVal val="#ppt_w"/>
                                          </p:val>
                                        </p:tav>
                                      </p:tavLst>
                                    </p:anim>
                                    <p:anim calcmode="lin" valueType="num">
                                      <p:cBhvr>
                                        <p:cTn id="46" dur="500" fill="hold"/>
                                        <p:tgtEl>
                                          <p:spTgt spid="20483">
                                            <p:txEl>
                                              <p:pRg st="4" end="4"/>
                                            </p:txEl>
                                          </p:spTgt>
                                        </p:tgtEl>
                                        <p:attrNameLst>
                                          <p:attrName>ppt_h</p:attrName>
                                        </p:attrNameLst>
                                      </p:cBhvr>
                                      <p:tavLst>
                                        <p:tav tm="0">
                                          <p:val>
                                            <p:strVal val="#ppt_h"/>
                                          </p:val>
                                        </p:tav>
                                        <p:tav tm="100000">
                                          <p:val>
                                            <p:strVal val="#ppt_h"/>
                                          </p:val>
                                        </p:tav>
                                      </p:tavLst>
                                    </p:anim>
                                  </p:childTnLst>
                                  <p:subTnLst>
                                    <p:animClr>
                                      <p:cBhvr override="childStyle">
                                        <p:cTn dur="1" fill="hold" display="0" masterRel="nextClick" afterEffect="1"/>
                                        <p:tgtEl>
                                          <p:spTgt spid="20483">
                                            <p:txEl>
                                              <p:pRg st="4" end="4"/>
                                            </p:txEl>
                                          </p:spTgt>
                                        </p:tgtEl>
                                        <p:attrNameLst>
                                          <p:attrName>ppt_c</p:attrName>
                                        </p:attrNameLst>
                                      </p:cBhvr>
                                      <p:to>
                                        <a:schemeClr val="bg2"/>
                                      </p:to>
                                    </p:animClr>
                                  </p:subTnLst>
                                </p:cTn>
                              </p:par>
                            </p:childTnLst>
                          </p:cTn>
                        </p:par>
                      </p:childTnLst>
                    </p:cTn>
                  </p:par>
                  <p:par>
                    <p:cTn id="47" fill="hold">
                      <p:stCondLst>
                        <p:cond delay="indefinite"/>
                      </p:stCondLst>
                      <p:childTnLst>
                        <p:par>
                          <p:cTn id="48" fill="hold">
                            <p:stCondLst>
                              <p:cond delay="0"/>
                            </p:stCondLst>
                            <p:childTnLst>
                              <p:par>
                                <p:cTn id="49" presetID="17" presetClass="entr" presetSubtype="8" fill="hold" grpId="0" nodeType="clickEffect">
                                  <p:stCondLst>
                                    <p:cond delay="0"/>
                                  </p:stCondLst>
                                  <p:childTnLst>
                                    <p:set>
                                      <p:cBhvr>
                                        <p:cTn id="50" dur="1" fill="hold">
                                          <p:stCondLst>
                                            <p:cond delay="0"/>
                                          </p:stCondLst>
                                        </p:cTn>
                                        <p:tgtEl>
                                          <p:spTgt spid="20483">
                                            <p:txEl>
                                              <p:pRg st="5" end="5"/>
                                            </p:txEl>
                                          </p:spTgt>
                                        </p:tgtEl>
                                        <p:attrNameLst>
                                          <p:attrName>style.visibility</p:attrName>
                                        </p:attrNameLst>
                                      </p:cBhvr>
                                      <p:to>
                                        <p:strVal val="visible"/>
                                      </p:to>
                                    </p:set>
                                    <p:anim calcmode="lin" valueType="num">
                                      <p:cBhvr>
                                        <p:cTn id="51" dur="500" fill="hold"/>
                                        <p:tgtEl>
                                          <p:spTgt spid="20483">
                                            <p:txEl>
                                              <p:pRg st="5" end="5"/>
                                            </p:txEl>
                                          </p:spTgt>
                                        </p:tgtEl>
                                        <p:attrNameLst>
                                          <p:attrName>ppt_x</p:attrName>
                                        </p:attrNameLst>
                                      </p:cBhvr>
                                      <p:tavLst>
                                        <p:tav tm="0">
                                          <p:val>
                                            <p:strVal val="#ppt_x-#ppt_w/2"/>
                                          </p:val>
                                        </p:tav>
                                        <p:tav tm="100000">
                                          <p:val>
                                            <p:strVal val="#ppt_x"/>
                                          </p:val>
                                        </p:tav>
                                      </p:tavLst>
                                    </p:anim>
                                    <p:anim calcmode="lin" valueType="num">
                                      <p:cBhvr>
                                        <p:cTn id="52" dur="500" fill="hold"/>
                                        <p:tgtEl>
                                          <p:spTgt spid="20483">
                                            <p:txEl>
                                              <p:pRg st="5" end="5"/>
                                            </p:txEl>
                                          </p:spTgt>
                                        </p:tgtEl>
                                        <p:attrNameLst>
                                          <p:attrName>ppt_y</p:attrName>
                                        </p:attrNameLst>
                                      </p:cBhvr>
                                      <p:tavLst>
                                        <p:tav tm="0">
                                          <p:val>
                                            <p:strVal val="#ppt_y"/>
                                          </p:val>
                                        </p:tav>
                                        <p:tav tm="100000">
                                          <p:val>
                                            <p:strVal val="#ppt_y"/>
                                          </p:val>
                                        </p:tav>
                                      </p:tavLst>
                                    </p:anim>
                                    <p:anim calcmode="lin" valueType="num">
                                      <p:cBhvr>
                                        <p:cTn id="53" dur="500" fill="hold"/>
                                        <p:tgtEl>
                                          <p:spTgt spid="20483">
                                            <p:txEl>
                                              <p:pRg st="5" end="5"/>
                                            </p:txEl>
                                          </p:spTgt>
                                        </p:tgtEl>
                                        <p:attrNameLst>
                                          <p:attrName>ppt_w</p:attrName>
                                        </p:attrNameLst>
                                      </p:cBhvr>
                                      <p:tavLst>
                                        <p:tav tm="0">
                                          <p:val>
                                            <p:fltVal val="0"/>
                                          </p:val>
                                        </p:tav>
                                        <p:tav tm="100000">
                                          <p:val>
                                            <p:strVal val="#ppt_w"/>
                                          </p:val>
                                        </p:tav>
                                      </p:tavLst>
                                    </p:anim>
                                    <p:anim calcmode="lin" valueType="num">
                                      <p:cBhvr>
                                        <p:cTn id="54" dur="500" fill="hold"/>
                                        <p:tgtEl>
                                          <p:spTgt spid="20483">
                                            <p:txEl>
                                              <p:pRg st="5" end="5"/>
                                            </p:txEl>
                                          </p:spTgt>
                                        </p:tgtEl>
                                        <p:attrNameLst>
                                          <p:attrName>ppt_h</p:attrName>
                                        </p:attrNameLst>
                                      </p:cBhvr>
                                      <p:tavLst>
                                        <p:tav tm="0">
                                          <p:val>
                                            <p:strVal val="#ppt_h"/>
                                          </p:val>
                                        </p:tav>
                                        <p:tav tm="100000">
                                          <p:val>
                                            <p:strVal val="#ppt_h"/>
                                          </p:val>
                                        </p:tav>
                                      </p:tavLst>
                                    </p:anim>
                                  </p:childTnLst>
                                  <p:subTnLst>
                                    <p:animClr>
                                      <p:cBhvr override="childStyle">
                                        <p:cTn dur="1" fill="hold" display="0" masterRel="nextClick" afterEffect="1"/>
                                        <p:tgtEl>
                                          <p:spTgt spid="20483">
                                            <p:txEl>
                                              <p:pRg st="5" end="5"/>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audio>
              <p:cMediaNode>
                <p:cTn id="55" fill="hold" display="0">
                  <p:stCondLst>
                    <p:cond delay="indefinite"/>
                  </p:stCondLst>
                  <p:endCondLst>
                    <p:cond evt="onNext" delay="0">
                      <p:tgtEl>
                        <p:sldTgt/>
                      </p:tgtEl>
                    </p:cond>
                    <p:cond evt="onPrev" delay="0">
                      <p:tgtEl>
                        <p:sldTgt/>
                      </p:tgtEl>
                    </p:cond>
                    <p:cond evt="onStopAudio" delay="0">
                      <p:tgtEl>
                        <p:sldTgt/>
                      </p:tgtEl>
                    </p:cond>
                  </p:endCondLst>
                </p:cTn>
                <p:tgtEl>
                  <p:spTgt spid="20484"/>
                </p:tgtEl>
              </p:cMediaNode>
            </p:audio>
            <p:audio>
              <p:cMediaNode showWhenStopped="0">
                <p:cTn id="56" fill="hold" display="0">
                  <p:stCondLst>
                    <p:cond delay="indefinite"/>
                  </p:stCondLst>
                  <p:endCondLst>
                    <p:cond evt="onNext" delay="0">
                      <p:tgtEl>
                        <p:sldTgt/>
                      </p:tgtEl>
                    </p:cond>
                    <p:cond evt="onPrev" delay="0">
                      <p:tgtEl>
                        <p:sldTgt/>
                      </p:tgtEl>
                    </p:cond>
                    <p:cond evt="onStopAudio" delay="0">
                      <p:tgtEl>
                        <p:sldTgt/>
                      </p:tgtEl>
                    </p:cond>
                  </p:endCondLst>
                </p:cTn>
                <p:tgtEl>
                  <p:spTgt spid="20487"/>
                </p:tgtEl>
              </p:cMediaNode>
            </p:audio>
          </p:childTnLst>
        </p:cTn>
      </p:par>
    </p:tnLst>
    <p:bldLst>
      <p:bldP spid="20483"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Who Has To Testify</a:t>
            </a:r>
          </a:p>
        </p:txBody>
      </p:sp>
      <p:sp>
        <p:nvSpPr>
          <p:cNvPr id="29699" name="Rectangle 3"/>
          <p:cNvSpPr>
            <a:spLocks noGrp="1" noChangeArrowheads="1"/>
          </p:cNvSpPr>
          <p:nvPr>
            <p:ph type="body" sz="half" idx="1"/>
          </p:nvPr>
        </p:nvSpPr>
        <p:spPr>
          <a:xfrm>
            <a:off x="457200" y="2438400"/>
            <a:ext cx="4038600" cy="4114800"/>
          </a:xfrm>
        </p:spPr>
        <p:txBody>
          <a:bodyPr/>
          <a:lstStyle/>
          <a:p>
            <a:pPr eaLnBrk="1" hangingPunct="1">
              <a:lnSpc>
                <a:spcPct val="90000"/>
              </a:lnSpc>
            </a:pPr>
            <a:r>
              <a:rPr lang="en-US" sz="2400" smtClean="0">
                <a:solidFill>
                  <a:srgbClr val="FF0000"/>
                </a:solidFill>
              </a:rPr>
              <a:t>To insure “Due Process”, the court will issue subpoenas requiring witnesses for the defense to appear.</a:t>
            </a:r>
          </a:p>
          <a:p>
            <a:pPr eaLnBrk="1" hangingPunct="1">
              <a:lnSpc>
                <a:spcPct val="90000"/>
              </a:lnSpc>
            </a:pPr>
            <a:r>
              <a:rPr lang="en-US" sz="2400" smtClean="0">
                <a:solidFill>
                  <a:srgbClr val="FF0000"/>
                </a:solidFill>
              </a:rPr>
              <a:t>A spouse cannot be required to testify against the other</a:t>
            </a:r>
          </a:p>
          <a:p>
            <a:pPr eaLnBrk="1" hangingPunct="1">
              <a:lnSpc>
                <a:spcPct val="90000"/>
              </a:lnSpc>
            </a:pPr>
            <a:r>
              <a:rPr lang="en-US" sz="2400" smtClean="0">
                <a:solidFill>
                  <a:srgbClr val="FF0000"/>
                </a:solidFill>
              </a:rPr>
              <a:t>Conversations with the defendant’s attorneys, doctors, or clergy cannot be used in court.</a:t>
            </a:r>
          </a:p>
        </p:txBody>
      </p:sp>
      <p:pic>
        <p:nvPicPr>
          <p:cNvPr id="18436" name="Picture 7" descr="courtroom"/>
          <p:cNvPicPr>
            <a:picLocks noGrp="1" noChangeAspect="1" noChangeArrowheads="1"/>
          </p:cNvPicPr>
          <p:nvPr>
            <p:ph type="clipArt" sz="half" idx="2"/>
          </p:nvPr>
        </p:nvPicPr>
        <p:blipFill>
          <a:blip r:embed="rId5" cstate="print"/>
          <a:srcRect/>
          <a:stretch>
            <a:fillRect/>
          </a:stretch>
        </p:blipFill>
        <p:spPr>
          <a:xfrm>
            <a:off x="5089525" y="3017838"/>
            <a:ext cx="3154363" cy="3154362"/>
          </a:xfrm>
          <a:noFill/>
        </p:spPr>
      </p:pic>
      <p:pic>
        <p:nvPicPr>
          <p:cNvPr id="29704" name="testify.mp3">
            <a:hlinkClick r:id="" action="ppaction://media"/>
          </p:cNvPr>
          <p:cNvPicPr>
            <a:picLocks noRot="1" noChangeAspect="1" noChangeArrowheads="1"/>
          </p:cNvPicPr>
          <p:nvPr>
            <a:audioFile r:link="rId1"/>
          </p:nvPr>
        </p:nvPicPr>
        <p:blipFill>
          <a:blip r:embed="rId6" cstate="print"/>
          <a:srcRect/>
          <a:stretch>
            <a:fillRect/>
          </a:stretch>
        </p:blipFill>
        <p:spPr bwMode="auto">
          <a:xfrm>
            <a:off x="8991600" y="6705600"/>
            <a:ext cx="152400" cy="152400"/>
          </a:xfrm>
          <a:prstGeom prst="rect">
            <a:avLst/>
          </a:prstGeom>
          <a:noFill/>
          <a:ln w="9525">
            <a:noFill/>
            <a:miter lim="800000"/>
            <a:headEnd/>
            <a:tailEnd/>
          </a:ln>
        </p:spPr>
      </p:pic>
      <p:pic>
        <p:nvPicPr>
          <p:cNvPr id="29707" name="testify.mp3">
            <a:hlinkClick r:id="" action="ppaction://media"/>
          </p:cNvPr>
          <p:cNvPicPr>
            <a:picLocks noRot="1" noChangeAspect="1" noChangeArrowheads="1"/>
          </p:cNvPicPr>
          <p:nvPr>
            <a:audioFile r:link="rId2"/>
          </p:nvPr>
        </p:nvPicPr>
        <p:blipFill>
          <a:blip r:embed="rId7" cstate="print"/>
          <a:srcRect/>
          <a:stretch>
            <a:fillRect/>
          </a:stretch>
        </p:blipFill>
        <p:spPr bwMode="auto">
          <a:xfrm>
            <a:off x="4800600" y="2362200"/>
            <a:ext cx="304800" cy="304800"/>
          </a:xfrm>
          <a:prstGeom prst="rect">
            <a:avLst/>
          </a:prstGeom>
          <a:noFill/>
          <a:ln w="9525">
            <a:noFill/>
            <a:miter lim="800000"/>
            <a:headEnd/>
            <a:tailEnd/>
          </a:ln>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5434" fill="hold"/>
                                        <p:tgtEl>
                                          <p:spTgt spid="29707"/>
                                        </p:tgtEl>
                                      </p:cBhvr>
                                    </p:cmd>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grpId="0" nodeType="clickEffect">
                                  <p:stCondLst>
                                    <p:cond delay="0"/>
                                  </p:stCondLst>
                                  <p:childTnLst>
                                    <p:set>
                                      <p:cBhvr>
                                        <p:cTn id="10" dur="1" fill="hold">
                                          <p:stCondLst>
                                            <p:cond delay="0"/>
                                          </p:stCondLst>
                                        </p:cTn>
                                        <p:tgtEl>
                                          <p:spTgt spid="29699">
                                            <p:txEl>
                                              <p:pRg st="0" end="0"/>
                                            </p:txEl>
                                          </p:spTgt>
                                        </p:tgtEl>
                                        <p:attrNameLst>
                                          <p:attrName>style.visibility</p:attrName>
                                        </p:attrNameLst>
                                      </p:cBhvr>
                                      <p:to>
                                        <p:strVal val="visible"/>
                                      </p:to>
                                    </p:set>
                                    <p:animEffect transition="in" filter="checkerboard(across)">
                                      <p:cBhvr>
                                        <p:cTn id="11" dur="500"/>
                                        <p:tgtEl>
                                          <p:spTgt spid="29699">
                                            <p:txEl>
                                              <p:pRg st="0" end="0"/>
                                            </p:txEl>
                                          </p:spTgt>
                                        </p:tgtEl>
                                      </p:cBhvr>
                                    </p:animEffect>
                                  </p:childTnLst>
                                  <p:subTnLst>
                                    <p:animClr>
                                      <p:cBhvr override="childStyle">
                                        <p:cTn dur="1" fill="hold" display="0" masterRel="nextClick" afterEffect="1"/>
                                        <p:tgtEl>
                                          <p:spTgt spid="29699">
                                            <p:txEl>
                                              <p:pRg st="0" end="0"/>
                                            </p:txEl>
                                          </p:spTgt>
                                        </p:tgtEl>
                                        <p:attrNameLst>
                                          <p:attrName>ppt_c</p:attrName>
                                        </p:attrNameLst>
                                      </p:cBhvr>
                                      <p:to>
                                        <a:schemeClr val="bg2"/>
                                      </p:to>
                                    </p:animClr>
                                  </p:sub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29699">
                                            <p:txEl>
                                              <p:pRg st="1" end="1"/>
                                            </p:txEl>
                                          </p:spTgt>
                                        </p:tgtEl>
                                        <p:attrNameLst>
                                          <p:attrName>style.visibility</p:attrName>
                                        </p:attrNameLst>
                                      </p:cBhvr>
                                      <p:to>
                                        <p:strVal val="visible"/>
                                      </p:to>
                                    </p:set>
                                    <p:animEffect transition="in" filter="checkerboard(across)">
                                      <p:cBhvr>
                                        <p:cTn id="16" dur="500"/>
                                        <p:tgtEl>
                                          <p:spTgt spid="29699">
                                            <p:txEl>
                                              <p:pRg st="1" end="1"/>
                                            </p:txEl>
                                          </p:spTgt>
                                        </p:tgtEl>
                                      </p:cBhvr>
                                    </p:animEffect>
                                  </p:childTnLst>
                                  <p:subTnLst>
                                    <p:animClr>
                                      <p:cBhvr override="childStyle">
                                        <p:cTn dur="1" fill="hold" display="0" masterRel="nextClick" afterEffect="1"/>
                                        <p:tgtEl>
                                          <p:spTgt spid="29699">
                                            <p:txEl>
                                              <p:pRg st="1" end="1"/>
                                            </p:txEl>
                                          </p:spTgt>
                                        </p:tgtEl>
                                        <p:attrNameLst>
                                          <p:attrName>ppt_c</p:attrName>
                                        </p:attrNameLst>
                                      </p:cBhvr>
                                      <p:to>
                                        <a:schemeClr val="bg2"/>
                                      </p:to>
                                    </p:animClr>
                                  </p:sub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29699">
                                            <p:txEl>
                                              <p:pRg st="2" end="2"/>
                                            </p:txEl>
                                          </p:spTgt>
                                        </p:tgtEl>
                                        <p:attrNameLst>
                                          <p:attrName>style.visibility</p:attrName>
                                        </p:attrNameLst>
                                      </p:cBhvr>
                                      <p:to>
                                        <p:strVal val="visible"/>
                                      </p:to>
                                    </p:set>
                                    <p:animEffect transition="in" filter="checkerboard(across)">
                                      <p:cBhvr>
                                        <p:cTn id="21" dur="500"/>
                                        <p:tgtEl>
                                          <p:spTgt spid="29699">
                                            <p:txEl>
                                              <p:pRg st="2" end="2"/>
                                            </p:txEl>
                                          </p:spTgt>
                                        </p:tgtEl>
                                      </p:cBhvr>
                                    </p:animEffect>
                                  </p:childTnLst>
                                  <p:subTnLst>
                                    <p:animClr>
                                      <p:cBhvr override="childStyle">
                                        <p:cTn dur="1" fill="hold" display="0" masterRel="nextClick" afterEffect="1"/>
                                        <p:tgtEl>
                                          <p:spTgt spid="29699">
                                            <p:txEl>
                                              <p:pRg st="2" end="2"/>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audio>
              <p:cMediaNode>
                <p:cTn id="22" fill="hold" display="0">
                  <p:stCondLst>
                    <p:cond delay="indefinite"/>
                  </p:stCondLst>
                  <p:endCondLst>
                    <p:cond evt="onNext" delay="0">
                      <p:tgtEl>
                        <p:sldTgt/>
                      </p:tgtEl>
                    </p:cond>
                    <p:cond evt="onPrev" delay="0">
                      <p:tgtEl>
                        <p:sldTgt/>
                      </p:tgtEl>
                    </p:cond>
                    <p:cond evt="onStopAudio" delay="0">
                      <p:tgtEl>
                        <p:sldTgt/>
                      </p:tgtEl>
                    </p:cond>
                  </p:endCondLst>
                </p:cTn>
                <p:tgtEl>
                  <p:spTgt spid="29704"/>
                </p:tgtEl>
              </p:cMediaNode>
            </p:audio>
            <p:audio>
              <p:cMediaNode showWhenStopped="0">
                <p:cTn id="23" fill="hold" display="0">
                  <p:stCondLst>
                    <p:cond delay="indefinite"/>
                  </p:stCondLst>
                  <p:endCondLst>
                    <p:cond evt="onNext" delay="0">
                      <p:tgtEl>
                        <p:sldTgt/>
                      </p:tgtEl>
                    </p:cond>
                    <p:cond evt="onPrev" delay="0">
                      <p:tgtEl>
                        <p:sldTgt/>
                      </p:tgtEl>
                    </p:cond>
                    <p:cond evt="onStopAudio" delay="0">
                      <p:tgtEl>
                        <p:sldTgt/>
                      </p:tgtEl>
                    </p:cond>
                  </p:endCondLst>
                </p:cTn>
                <p:tgtEl>
                  <p:spTgt spid="29707"/>
                </p:tgtEl>
              </p:cMediaNode>
            </p:audio>
          </p:childTnLst>
        </p:cTn>
      </p:par>
    </p:tnLst>
    <p:bldLst>
      <p:bldP spid="29699"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Testifying In Court</a:t>
            </a:r>
          </a:p>
        </p:txBody>
      </p:sp>
      <p:sp>
        <p:nvSpPr>
          <p:cNvPr id="30723" name="Rectangle 3"/>
          <p:cNvSpPr>
            <a:spLocks noGrp="1" noChangeArrowheads="1"/>
          </p:cNvSpPr>
          <p:nvPr>
            <p:ph type="body" idx="1"/>
          </p:nvPr>
        </p:nvSpPr>
        <p:spPr/>
        <p:txBody>
          <a:bodyPr/>
          <a:lstStyle/>
          <a:p>
            <a:pPr eaLnBrk="1" hangingPunct="1">
              <a:lnSpc>
                <a:spcPct val="80000"/>
              </a:lnSpc>
            </a:pPr>
            <a:r>
              <a:rPr lang="en-US" sz="2400" smtClean="0">
                <a:solidFill>
                  <a:srgbClr val="FF0000"/>
                </a:solidFill>
              </a:rPr>
              <a:t>Review reports/notes and discuss the case with the prosecutor outside the courtroom.</a:t>
            </a:r>
          </a:p>
          <a:p>
            <a:pPr eaLnBrk="1" hangingPunct="1">
              <a:lnSpc>
                <a:spcPct val="80000"/>
              </a:lnSpc>
            </a:pPr>
            <a:r>
              <a:rPr lang="en-US" sz="2400" smtClean="0">
                <a:solidFill>
                  <a:srgbClr val="FF0000"/>
                </a:solidFill>
              </a:rPr>
              <a:t>Dress professionally.</a:t>
            </a:r>
          </a:p>
          <a:p>
            <a:pPr eaLnBrk="1" hangingPunct="1">
              <a:lnSpc>
                <a:spcPct val="80000"/>
              </a:lnSpc>
            </a:pPr>
            <a:r>
              <a:rPr lang="en-US" sz="2400" smtClean="0">
                <a:solidFill>
                  <a:srgbClr val="FF0000"/>
                </a:solidFill>
              </a:rPr>
              <a:t>Don’t laugh or joke.</a:t>
            </a:r>
          </a:p>
          <a:p>
            <a:pPr eaLnBrk="1" hangingPunct="1">
              <a:lnSpc>
                <a:spcPct val="80000"/>
              </a:lnSpc>
            </a:pPr>
            <a:r>
              <a:rPr lang="en-US" sz="2400" smtClean="0">
                <a:solidFill>
                  <a:srgbClr val="FF0000"/>
                </a:solidFill>
              </a:rPr>
              <a:t>Answer only the question asked.</a:t>
            </a:r>
          </a:p>
          <a:p>
            <a:pPr eaLnBrk="1" hangingPunct="1">
              <a:lnSpc>
                <a:spcPct val="80000"/>
              </a:lnSpc>
            </a:pPr>
            <a:r>
              <a:rPr lang="en-US" sz="2400" smtClean="0">
                <a:solidFill>
                  <a:srgbClr val="FF0000"/>
                </a:solidFill>
              </a:rPr>
              <a:t>Don’t guess.</a:t>
            </a:r>
          </a:p>
          <a:p>
            <a:pPr eaLnBrk="1" hangingPunct="1">
              <a:lnSpc>
                <a:spcPct val="80000"/>
              </a:lnSpc>
            </a:pPr>
            <a:r>
              <a:rPr lang="en-US" sz="2400" smtClean="0">
                <a:solidFill>
                  <a:srgbClr val="FF0000"/>
                </a:solidFill>
              </a:rPr>
              <a:t>Don’t use police jargon.</a:t>
            </a:r>
          </a:p>
          <a:p>
            <a:pPr eaLnBrk="1" hangingPunct="1">
              <a:lnSpc>
                <a:spcPct val="80000"/>
              </a:lnSpc>
            </a:pPr>
            <a:r>
              <a:rPr lang="en-US" sz="2400" smtClean="0">
                <a:solidFill>
                  <a:srgbClr val="FF0000"/>
                </a:solidFill>
              </a:rPr>
              <a:t>Don’t argue with the defense attorney.</a:t>
            </a:r>
          </a:p>
        </p:txBody>
      </p:sp>
      <p:pic>
        <p:nvPicPr>
          <p:cNvPr id="30724" name="the truth.mp3">
            <a:hlinkClick r:id="" action="ppaction://media"/>
          </p:cNvPr>
          <p:cNvPicPr>
            <a:picLocks noRot="1" noChangeAspect="1" noChangeArrowheads="1"/>
          </p:cNvPicPr>
          <p:nvPr>
            <a:audioFile r:link="rId1"/>
          </p:nvPr>
        </p:nvPicPr>
        <p:blipFill>
          <a:blip r:embed="rId5" cstate="print"/>
          <a:srcRect/>
          <a:stretch>
            <a:fillRect/>
          </a:stretch>
        </p:blipFill>
        <p:spPr bwMode="auto">
          <a:xfrm>
            <a:off x="8915400" y="6629400"/>
            <a:ext cx="228600" cy="228600"/>
          </a:xfrm>
          <a:prstGeom prst="rect">
            <a:avLst/>
          </a:prstGeom>
          <a:noFill/>
          <a:ln w="9525">
            <a:noFill/>
            <a:miter lim="800000"/>
            <a:headEnd/>
            <a:tailEnd/>
          </a:ln>
        </p:spPr>
      </p:pic>
      <p:pic>
        <p:nvPicPr>
          <p:cNvPr id="30730" name="the truth.mp3">
            <a:hlinkClick r:id="" action="ppaction://media"/>
          </p:cNvPr>
          <p:cNvPicPr>
            <a:picLocks noRot="1" noChangeAspect="1" noChangeArrowheads="1"/>
          </p:cNvPicPr>
          <p:nvPr>
            <a:audioFile r:link="rId2"/>
          </p:nvPr>
        </p:nvPicPr>
        <p:blipFill>
          <a:blip r:embed="rId6" cstate="print"/>
          <a:srcRect/>
          <a:stretch>
            <a:fillRect/>
          </a:stretch>
        </p:blipFill>
        <p:spPr bwMode="auto">
          <a:xfrm>
            <a:off x="4572000" y="2438400"/>
            <a:ext cx="304800" cy="304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8238" fill="hold"/>
                                        <p:tgtEl>
                                          <p:spTgt spid="30730"/>
                                        </p:tgtEl>
                                      </p:cBhvr>
                                    </p:cmd>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30723">
                                            <p:txEl>
                                              <p:pRg st="0" end="0"/>
                                            </p:txEl>
                                          </p:spTgt>
                                        </p:tgtEl>
                                        <p:attrNameLst>
                                          <p:attrName>style.visibility</p:attrName>
                                        </p:attrNameLst>
                                      </p:cBhvr>
                                      <p:to>
                                        <p:strVal val="visible"/>
                                      </p:to>
                                    </p:set>
                                    <p:anim calcmode="lin" valueType="num">
                                      <p:cBhvr additive="base">
                                        <p:cTn id="11" dur="500" fill="hold"/>
                                        <p:tgtEl>
                                          <p:spTgt spid="30723">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0723">
                                            <p:txEl>
                                              <p:pRg st="0" end="0"/>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30723">
                                            <p:txEl>
                                              <p:pRg st="0" end="0"/>
                                            </p:txEl>
                                          </p:spTgt>
                                        </p:tgtEl>
                                        <p:attrNameLst>
                                          <p:attrName>ppt_c</p:attrName>
                                        </p:attrNameLst>
                                      </p:cBhvr>
                                      <p:to>
                                        <a:schemeClr val="bg2"/>
                                      </p:to>
                                    </p:animClr>
                                  </p:sub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30723">
                                            <p:txEl>
                                              <p:pRg st="1" end="1"/>
                                            </p:txEl>
                                          </p:spTgt>
                                        </p:tgtEl>
                                        <p:attrNameLst>
                                          <p:attrName>style.visibility</p:attrName>
                                        </p:attrNameLst>
                                      </p:cBhvr>
                                      <p:to>
                                        <p:strVal val="visible"/>
                                      </p:to>
                                    </p:set>
                                    <p:anim calcmode="lin" valueType="num">
                                      <p:cBhvr additive="base">
                                        <p:cTn id="17" dur="500" fill="hold"/>
                                        <p:tgtEl>
                                          <p:spTgt spid="30723">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0723">
                                            <p:txEl>
                                              <p:pRg st="1" end="1"/>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30723">
                                            <p:txEl>
                                              <p:pRg st="1" end="1"/>
                                            </p:txEl>
                                          </p:spTgt>
                                        </p:tgtEl>
                                        <p:attrNameLst>
                                          <p:attrName>ppt_c</p:attrName>
                                        </p:attrNameLst>
                                      </p:cBhvr>
                                      <p:to>
                                        <a:schemeClr val="bg2"/>
                                      </p:to>
                                    </p:animClr>
                                  </p:sub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30723">
                                            <p:txEl>
                                              <p:pRg st="2" end="2"/>
                                            </p:txEl>
                                          </p:spTgt>
                                        </p:tgtEl>
                                        <p:attrNameLst>
                                          <p:attrName>style.visibility</p:attrName>
                                        </p:attrNameLst>
                                      </p:cBhvr>
                                      <p:to>
                                        <p:strVal val="visible"/>
                                      </p:to>
                                    </p:set>
                                    <p:anim calcmode="lin" valueType="num">
                                      <p:cBhvr additive="base">
                                        <p:cTn id="23" dur="500" fill="hold"/>
                                        <p:tgtEl>
                                          <p:spTgt spid="30723">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0723">
                                            <p:txEl>
                                              <p:pRg st="2" end="2"/>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30723">
                                            <p:txEl>
                                              <p:pRg st="2" end="2"/>
                                            </p:txEl>
                                          </p:spTgt>
                                        </p:tgtEl>
                                        <p:attrNameLst>
                                          <p:attrName>ppt_c</p:attrName>
                                        </p:attrNameLst>
                                      </p:cBhvr>
                                      <p:to>
                                        <a:schemeClr val="bg2"/>
                                      </p:to>
                                    </p:animClr>
                                  </p:sub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30723">
                                            <p:txEl>
                                              <p:pRg st="3" end="3"/>
                                            </p:txEl>
                                          </p:spTgt>
                                        </p:tgtEl>
                                        <p:attrNameLst>
                                          <p:attrName>style.visibility</p:attrName>
                                        </p:attrNameLst>
                                      </p:cBhvr>
                                      <p:to>
                                        <p:strVal val="visible"/>
                                      </p:to>
                                    </p:set>
                                    <p:anim calcmode="lin" valueType="num">
                                      <p:cBhvr additive="base">
                                        <p:cTn id="29" dur="500" fill="hold"/>
                                        <p:tgtEl>
                                          <p:spTgt spid="30723">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0723">
                                            <p:txEl>
                                              <p:pRg st="3" end="3"/>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30723">
                                            <p:txEl>
                                              <p:pRg st="3" end="3"/>
                                            </p:txEl>
                                          </p:spTgt>
                                        </p:tgtEl>
                                        <p:attrNameLst>
                                          <p:attrName>ppt_c</p:attrName>
                                        </p:attrNameLst>
                                      </p:cBhvr>
                                      <p:to>
                                        <a:schemeClr val="bg2"/>
                                      </p:to>
                                    </p:animClr>
                                  </p:sub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30723">
                                            <p:txEl>
                                              <p:pRg st="4" end="4"/>
                                            </p:txEl>
                                          </p:spTgt>
                                        </p:tgtEl>
                                        <p:attrNameLst>
                                          <p:attrName>style.visibility</p:attrName>
                                        </p:attrNameLst>
                                      </p:cBhvr>
                                      <p:to>
                                        <p:strVal val="visible"/>
                                      </p:to>
                                    </p:set>
                                    <p:anim calcmode="lin" valueType="num">
                                      <p:cBhvr additive="base">
                                        <p:cTn id="35" dur="500" fill="hold"/>
                                        <p:tgtEl>
                                          <p:spTgt spid="30723">
                                            <p:txEl>
                                              <p:pRg st="4" end="4"/>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0723">
                                            <p:txEl>
                                              <p:pRg st="4" end="4"/>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30723">
                                            <p:txEl>
                                              <p:pRg st="4" end="4"/>
                                            </p:txEl>
                                          </p:spTgt>
                                        </p:tgtEl>
                                        <p:attrNameLst>
                                          <p:attrName>ppt_c</p:attrName>
                                        </p:attrNameLst>
                                      </p:cBhvr>
                                      <p:to>
                                        <a:schemeClr val="bg2"/>
                                      </p:to>
                                    </p:animClr>
                                  </p:sub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30723">
                                            <p:txEl>
                                              <p:pRg st="5" end="5"/>
                                            </p:txEl>
                                          </p:spTgt>
                                        </p:tgtEl>
                                        <p:attrNameLst>
                                          <p:attrName>style.visibility</p:attrName>
                                        </p:attrNameLst>
                                      </p:cBhvr>
                                      <p:to>
                                        <p:strVal val="visible"/>
                                      </p:to>
                                    </p:set>
                                    <p:anim calcmode="lin" valueType="num">
                                      <p:cBhvr additive="base">
                                        <p:cTn id="41" dur="500" fill="hold"/>
                                        <p:tgtEl>
                                          <p:spTgt spid="30723">
                                            <p:txEl>
                                              <p:pRg st="5" end="5"/>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0723">
                                            <p:txEl>
                                              <p:pRg st="5" end="5"/>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30723">
                                            <p:txEl>
                                              <p:pRg st="5" end="5"/>
                                            </p:txEl>
                                          </p:spTgt>
                                        </p:tgtEl>
                                        <p:attrNameLst>
                                          <p:attrName>ppt_c</p:attrName>
                                        </p:attrNameLst>
                                      </p:cBhvr>
                                      <p:to>
                                        <a:schemeClr val="bg2"/>
                                      </p:to>
                                    </p:animClr>
                                  </p:sub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30723">
                                            <p:txEl>
                                              <p:pRg st="6" end="6"/>
                                            </p:txEl>
                                          </p:spTgt>
                                        </p:tgtEl>
                                        <p:attrNameLst>
                                          <p:attrName>style.visibility</p:attrName>
                                        </p:attrNameLst>
                                      </p:cBhvr>
                                      <p:to>
                                        <p:strVal val="visible"/>
                                      </p:to>
                                    </p:set>
                                    <p:anim calcmode="lin" valueType="num">
                                      <p:cBhvr additive="base">
                                        <p:cTn id="47" dur="500" fill="hold"/>
                                        <p:tgtEl>
                                          <p:spTgt spid="30723">
                                            <p:txEl>
                                              <p:pRg st="6" end="6"/>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30723">
                                            <p:txEl>
                                              <p:pRg st="6" end="6"/>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30723">
                                            <p:txEl>
                                              <p:pRg st="6" end="6"/>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audio>
              <p:cMediaNode showWhenStopped="0">
                <p:cTn id="49" fill="hold" display="0">
                  <p:stCondLst>
                    <p:cond delay="indefinite"/>
                  </p:stCondLst>
                  <p:endCondLst>
                    <p:cond evt="onPrev" delay="0">
                      <p:tgtEl>
                        <p:sldTgt/>
                      </p:tgtEl>
                    </p:cond>
                    <p:cond evt="onStopAudio" delay="0">
                      <p:tgtEl>
                        <p:sldTgt/>
                      </p:tgtEl>
                    </p:cond>
                  </p:endCondLst>
                </p:cTn>
                <p:tgtEl>
                  <p:spTgt spid="30724"/>
                </p:tgtEl>
              </p:cMediaNode>
            </p:audio>
            <p:audio>
              <p:cMediaNode showWhenStopped="0">
                <p:cTn id="50" fill="hold" display="0">
                  <p:stCondLst>
                    <p:cond delay="indefinite"/>
                  </p:stCondLst>
                  <p:endCondLst>
                    <p:cond evt="onNext" delay="0">
                      <p:tgtEl>
                        <p:sldTgt/>
                      </p:tgtEl>
                    </p:cond>
                    <p:cond evt="onPrev" delay="0">
                      <p:tgtEl>
                        <p:sldTgt/>
                      </p:tgtEl>
                    </p:cond>
                    <p:cond evt="onStopAudio" delay="0">
                      <p:tgtEl>
                        <p:sldTgt/>
                      </p:tgtEl>
                    </p:cond>
                  </p:endCondLst>
                </p:cTn>
                <p:tgtEl>
                  <p:spTgt spid="30730"/>
                </p:tgtEl>
              </p:cMediaNode>
            </p:audio>
          </p:childTnLst>
        </p:cTn>
      </p:par>
    </p:tnLst>
    <p:bldLst>
      <p:bldP spid="30723"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Cross-Examination</a:t>
            </a:r>
          </a:p>
        </p:txBody>
      </p:sp>
      <p:sp>
        <p:nvSpPr>
          <p:cNvPr id="21507" name="Rectangle 3"/>
          <p:cNvSpPr>
            <a:spLocks noGrp="1" noChangeArrowheads="1"/>
          </p:cNvSpPr>
          <p:nvPr>
            <p:ph type="body" idx="1"/>
          </p:nvPr>
        </p:nvSpPr>
        <p:spPr/>
        <p:txBody>
          <a:bodyPr/>
          <a:lstStyle/>
          <a:p>
            <a:pPr eaLnBrk="1" hangingPunct="1"/>
            <a:r>
              <a:rPr lang="en-US" smtClean="0">
                <a:solidFill>
                  <a:srgbClr val="FF0000"/>
                </a:solidFill>
              </a:rPr>
              <a:t>After answering questions under direct examination, the opposing attorney then asks questions of the witness through cross-examination.</a:t>
            </a:r>
          </a:p>
          <a:p>
            <a:pPr eaLnBrk="1" hangingPunct="1"/>
            <a:r>
              <a:rPr lang="en-US" smtClean="0"/>
              <a:t>Questions must be limited to topics raised under direct-examination.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p:cTn id="7" dur="1000" fill="hold"/>
                                        <p:tgtEl>
                                          <p:spTgt spid="2150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150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150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150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21507">
                                            <p:txEl>
                                              <p:pRg st="1" end="1"/>
                                            </p:txEl>
                                          </p:spTgt>
                                        </p:tgtEl>
                                        <p:attrNameLst>
                                          <p:attrName>style.visibility</p:attrName>
                                        </p:attrNameLst>
                                      </p:cBhvr>
                                      <p:to>
                                        <p:strVal val="visible"/>
                                      </p:to>
                                    </p:set>
                                    <p:anim calcmode="lin" valueType="num">
                                      <p:cBhvr>
                                        <p:cTn id="15" dur="1000" fill="hold"/>
                                        <p:tgtEl>
                                          <p:spTgt spid="21507">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1507">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1507">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1507">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590800" y="1524000"/>
            <a:ext cx="5638800" cy="1143000"/>
          </a:xfrm>
        </p:spPr>
        <p:txBody>
          <a:bodyPr>
            <a:normAutofit fontScale="90000"/>
          </a:bodyPr>
          <a:lstStyle/>
          <a:p>
            <a:pPr eaLnBrk="1" hangingPunct="1"/>
            <a:r>
              <a:rPr lang="en-US" sz="3600" smtClean="0">
                <a:solidFill>
                  <a:srgbClr val="FF0000"/>
                </a:solidFill>
              </a:rPr>
              <a:t>Trials in the U.S. utilize </a:t>
            </a:r>
            <a:br>
              <a:rPr lang="en-US" sz="3600" smtClean="0">
                <a:solidFill>
                  <a:srgbClr val="FF0000"/>
                </a:solidFill>
              </a:rPr>
            </a:br>
            <a:r>
              <a:rPr lang="en-US" sz="3600" smtClean="0">
                <a:solidFill>
                  <a:srgbClr val="FF0000"/>
                </a:solidFill>
              </a:rPr>
              <a:t>an adversarial system</a:t>
            </a:r>
          </a:p>
        </p:txBody>
      </p:sp>
      <p:sp>
        <p:nvSpPr>
          <p:cNvPr id="3075" name="Rectangle 3"/>
          <p:cNvSpPr>
            <a:spLocks noGrp="1" noChangeArrowheads="1"/>
          </p:cNvSpPr>
          <p:nvPr>
            <p:ph type="body" idx="1"/>
          </p:nvPr>
        </p:nvSpPr>
        <p:spPr>
          <a:xfrm>
            <a:off x="0" y="3703638"/>
            <a:ext cx="6705600" cy="3154362"/>
          </a:xfrm>
          <a:noFill/>
        </p:spPr>
        <p:txBody>
          <a:bodyPr/>
          <a:lstStyle/>
          <a:p>
            <a:pPr eaLnBrk="1" hangingPunct="1">
              <a:lnSpc>
                <a:spcPct val="90000"/>
              </a:lnSpc>
            </a:pPr>
            <a:r>
              <a:rPr lang="en-US" sz="2400" smtClean="0"/>
              <a:t>There are two sides apposing each other.</a:t>
            </a:r>
          </a:p>
          <a:p>
            <a:pPr eaLnBrk="1" hangingPunct="1">
              <a:lnSpc>
                <a:spcPct val="90000"/>
              </a:lnSpc>
            </a:pPr>
            <a:r>
              <a:rPr lang="en-US" sz="2400" smtClean="0"/>
              <a:t>The prosecution represents the state, city, or county</a:t>
            </a:r>
            <a:r>
              <a:rPr lang="en-US" sz="2400" smtClean="0">
                <a:hlinkClick r:id="rId4"/>
              </a:rPr>
              <a:t> </a:t>
            </a:r>
            <a:endParaRPr lang="en-US" sz="2400" smtClean="0"/>
          </a:p>
          <a:p>
            <a:pPr eaLnBrk="1" hangingPunct="1">
              <a:lnSpc>
                <a:spcPct val="90000"/>
              </a:lnSpc>
            </a:pPr>
            <a:r>
              <a:rPr lang="en-US" sz="2400" smtClean="0"/>
              <a:t>The defense represents the defendant(s)</a:t>
            </a:r>
          </a:p>
          <a:p>
            <a:pPr eaLnBrk="1" hangingPunct="1">
              <a:lnSpc>
                <a:spcPct val="90000"/>
              </a:lnSpc>
            </a:pPr>
            <a:r>
              <a:rPr lang="en-US" sz="2400" smtClean="0">
                <a:solidFill>
                  <a:srgbClr val="FF0000"/>
                </a:solidFill>
              </a:rPr>
              <a:t>If a person cannot afford an attorney, the U.S. Constitution guarantees defendants counsel at government expense.  Usually public defenders.</a:t>
            </a:r>
          </a:p>
        </p:txBody>
      </p:sp>
      <p:pic>
        <p:nvPicPr>
          <p:cNvPr id="3080" name="Picture 8" descr="arguing2"/>
          <p:cNvPicPr>
            <a:picLocks noChangeAspect="1" noChangeArrowheads="1"/>
          </p:cNvPicPr>
          <p:nvPr/>
        </p:nvPicPr>
        <p:blipFill>
          <a:blip r:embed="rId5" cstate="print"/>
          <a:srcRect/>
          <a:stretch>
            <a:fillRect/>
          </a:stretch>
        </p:blipFill>
        <p:spPr bwMode="auto">
          <a:xfrm>
            <a:off x="914400" y="1600200"/>
            <a:ext cx="1535113" cy="1687513"/>
          </a:xfrm>
          <a:prstGeom prst="rect">
            <a:avLst/>
          </a:prstGeom>
          <a:noFill/>
          <a:ln w="9525">
            <a:noFill/>
            <a:miter lim="800000"/>
            <a:headEnd/>
            <a:tailEnd/>
          </a:ln>
        </p:spPr>
      </p:pic>
      <p:pic>
        <p:nvPicPr>
          <p:cNvPr id="3082" name="Picture 10" descr="fighting"/>
          <p:cNvPicPr>
            <a:picLocks noChangeAspect="1" noChangeArrowheads="1"/>
          </p:cNvPicPr>
          <p:nvPr/>
        </p:nvPicPr>
        <p:blipFill>
          <a:blip r:embed="rId6" cstate="print"/>
          <a:srcRect/>
          <a:stretch>
            <a:fillRect/>
          </a:stretch>
        </p:blipFill>
        <p:spPr bwMode="auto">
          <a:xfrm>
            <a:off x="6521450" y="2895600"/>
            <a:ext cx="2562225" cy="3581400"/>
          </a:xfrm>
          <a:prstGeom prst="rect">
            <a:avLst/>
          </a:prstGeom>
          <a:noFill/>
          <a:ln w="9525">
            <a:noFill/>
            <a:miter lim="800000"/>
            <a:headEnd/>
            <a:tailEnd/>
          </a:ln>
        </p:spPr>
      </p:pic>
      <p:pic>
        <p:nvPicPr>
          <p:cNvPr id="12" name="granny.mp3">
            <a:hlinkClick r:id="" action="ppaction://media"/>
          </p:cNvPr>
          <p:cNvPicPr>
            <a:picLocks noRot="1" noChangeAspect="1"/>
          </p:cNvPicPr>
          <p:nvPr>
            <a:audioFile r:link="rId1"/>
          </p:nvPr>
        </p:nvPicPr>
        <p:blipFill>
          <a:blip r:embed="rId7" cstate="print"/>
          <a:srcRect/>
          <a:stretch>
            <a:fillRect/>
          </a:stretch>
        </p:blipFill>
        <p:spPr bwMode="auto">
          <a:xfrm>
            <a:off x="4419600" y="3276600"/>
            <a:ext cx="304800" cy="304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082"/>
                                        </p:tgtEl>
                                        <p:attrNameLst>
                                          <p:attrName>style.visibility</p:attrName>
                                        </p:attrNameLst>
                                      </p:cBhvr>
                                      <p:to>
                                        <p:strVal val="visible"/>
                                      </p:to>
                                    </p:set>
                                    <p:animEffect transition="in" filter="dissolve">
                                      <p:cBhvr>
                                        <p:cTn id="7" dur="500"/>
                                        <p:tgtEl>
                                          <p:spTgt spid="3082"/>
                                        </p:tgtEl>
                                      </p:cBhvr>
                                    </p:animEffect>
                                  </p:childTnLst>
                                </p:cTn>
                              </p:par>
                            </p:childTnLst>
                          </p:cTn>
                        </p:par>
                        <p:par>
                          <p:cTn id="8" fill="hold">
                            <p:stCondLst>
                              <p:cond delay="11625"/>
                            </p:stCondLst>
                            <p:childTnLst>
                              <p:par>
                                <p:cTn id="9" presetID="22" presetClass="entr" presetSubtype="2" fill="hold" nodeType="afterEffect">
                                  <p:stCondLst>
                                    <p:cond delay="1000"/>
                                  </p:stCondLst>
                                  <p:childTnLst>
                                    <p:set>
                                      <p:cBhvr>
                                        <p:cTn id="10" dur="1" fill="hold">
                                          <p:stCondLst>
                                            <p:cond delay="0"/>
                                          </p:stCondLst>
                                        </p:cTn>
                                        <p:tgtEl>
                                          <p:spTgt spid="3080"/>
                                        </p:tgtEl>
                                        <p:attrNameLst>
                                          <p:attrName>style.visibility</p:attrName>
                                        </p:attrNameLst>
                                      </p:cBhvr>
                                      <p:to>
                                        <p:strVal val="visible"/>
                                      </p:to>
                                    </p:set>
                                    <p:animEffect transition="in" filter="wipe(right)">
                                      <p:cBhvr>
                                        <p:cTn id="11" dur="500"/>
                                        <p:tgtEl>
                                          <p:spTgt spid="3080"/>
                                        </p:tgtEl>
                                      </p:cBhvr>
                                    </p:animEffect>
                                  </p:childTnLst>
                                </p:cTn>
                              </p:par>
                            </p:childTnLst>
                          </p:cTn>
                        </p:par>
                        <p:par>
                          <p:cTn id="12" fill="hold">
                            <p:stCondLst>
                              <p:cond delay="13125"/>
                            </p:stCondLst>
                            <p:childTnLst>
                              <p:par>
                                <p:cTn id="13" presetID="12" presetClass="entr" presetSubtype="4" fill="hold" grpId="0" nodeType="afterEffect">
                                  <p:stCondLst>
                                    <p:cond delay="1000"/>
                                  </p:stCondLst>
                                  <p:childTnLst>
                                    <p:set>
                                      <p:cBhvr>
                                        <p:cTn id="14" dur="1" fill="hold">
                                          <p:stCondLst>
                                            <p:cond delay="0"/>
                                          </p:stCondLst>
                                        </p:cTn>
                                        <p:tgtEl>
                                          <p:spTgt spid="3074"/>
                                        </p:tgtEl>
                                        <p:attrNameLst>
                                          <p:attrName>style.visibility</p:attrName>
                                        </p:attrNameLst>
                                      </p:cBhvr>
                                      <p:to>
                                        <p:strVal val="visible"/>
                                      </p:to>
                                    </p:set>
                                    <p:animEffect transition="in" filter="slide(fromBottom)">
                                      <p:cBhvr>
                                        <p:cTn id="15" dur="500"/>
                                        <p:tgtEl>
                                          <p:spTgt spid="3074"/>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mediacall" presetSubtype="0" fill="hold" nodeType="clickEffect">
                                  <p:stCondLst>
                                    <p:cond delay="0"/>
                                  </p:stCondLst>
                                  <p:childTnLst>
                                    <p:cmd type="call" cmd="playFrom(0.0)">
                                      <p:cBhvr>
                                        <p:cTn id="19" dur="11625" fill="hold"/>
                                        <p:tgtEl>
                                          <p:spTgt spid="12"/>
                                        </p:tgtEl>
                                      </p:cBhvr>
                                    </p:cmd>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3075">
                                            <p:txEl>
                                              <p:pRg st="0" end="0"/>
                                            </p:txEl>
                                          </p:spTgt>
                                        </p:tgtEl>
                                        <p:attrNameLst>
                                          <p:attrName>style.visibility</p:attrName>
                                        </p:attrNameLst>
                                      </p:cBhvr>
                                      <p:to>
                                        <p:strVal val="visible"/>
                                      </p:to>
                                    </p:set>
                                    <p:anim calcmode="lin" valueType="num">
                                      <p:cBhvr additive="base">
                                        <p:cTn id="24" dur="500" fill="hold"/>
                                        <p:tgtEl>
                                          <p:spTgt spid="3075">
                                            <p:txEl>
                                              <p:pRg st="0" end="0"/>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3075">
                                            <p:txEl>
                                              <p:pRg st="0" end="0"/>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3075">
                                            <p:txEl>
                                              <p:pRg st="0" end="0"/>
                                            </p:txEl>
                                          </p:spTgt>
                                        </p:tgtEl>
                                        <p:attrNameLst>
                                          <p:attrName>ppt_c</p:attrName>
                                        </p:attrNameLst>
                                      </p:cBhvr>
                                      <p:to>
                                        <a:schemeClr val="bg2"/>
                                      </p:to>
                                    </p:animClr>
                                  </p:sub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3075">
                                            <p:txEl>
                                              <p:pRg st="1" end="1"/>
                                            </p:txEl>
                                          </p:spTgt>
                                        </p:tgtEl>
                                        <p:attrNameLst>
                                          <p:attrName>style.visibility</p:attrName>
                                        </p:attrNameLst>
                                      </p:cBhvr>
                                      <p:to>
                                        <p:strVal val="visible"/>
                                      </p:to>
                                    </p:set>
                                    <p:anim calcmode="lin" valueType="num">
                                      <p:cBhvr additive="base">
                                        <p:cTn id="30" dur="500" fill="hold"/>
                                        <p:tgtEl>
                                          <p:spTgt spid="3075">
                                            <p:txEl>
                                              <p:pRg st="1" end="1"/>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3075">
                                            <p:txEl>
                                              <p:pRg st="1" end="1"/>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3075">
                                            <p:txEl>
                                              <p:pRg st="1" end="1"/>
                                            </p:txEl>
                                          </p:spTgt>
                                        </p:tgtEl>
                                        <p:attrNameLst>
                                          <p:attrName>ppt_c</p:attrName>
                                        </p:attrNameLst>
                                      </p:cBhvr>
                                      <p:to>
                                        <a:schemeClr val="bg2"/>
                                      </p:to>
                                    </p:animClr>
                                  </p:sub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3075">
                                            <p:txEl>
                                              <p:pRg st="2" end="2"/>
                                            </p:txEl>
                                          </p:spTgt>
                                        </p:tgtEl>
                                        <p:attrNameLst>
                                          <p:attrName>style.visibility</p:attrName>
                                        </p:attrNameLst>
                                      </p:cBhvr>
                                      <p:to>
                                        <p:strVal val="visible"/>
                                      </p:to>
                                    </p:set>
                                    <p:anim calcmode="lin" valueType="num">
                                      <p:cBhvr additive="base">
                                        <p:cTn id="36" dur="500" fill="hold"/>
                                        <p:tgtEl>
                                          <p:spTgt spid="3075">
                                            <p:txEl>
                                              <p:pRg st="2" end="2"/>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3075">
                                            <p:txEl>
                                              <p:pRg st="2" end="2"/>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3075">
                                            <p:txEl>
                                              <p:pRg st="2" end="2"/>
                                            </p:txEl>
                                          </p:spTgt>
                                        </p:tgtEl>
                                        <p:attrNameLst>
                                          <p:attrName>ppt_c</p:attrName>
                                        </p:attrNameLst>
                                      </p:cBhvr>
                                      <p:to>
                                        <a:schemeClr val="bg2"/>
                                      </p:to>
                                    </p:animClr>
                                  </p:subTnLst>
                                </p:cTn>
                              </p:par>
                            </p:childTnLst>
                          </p:cTn>
                        </p:par>
                      </p:childTnLst>
                    </p:cTn>
                  </p:par>
                  <p:par>
                    <p:cTn id="38" fill="hold">
                      <p:stCondLst>
                        <p:cond delay="indefinite"/>
                      </p:stCondLst>
                      <p:childTnLst>
                        <p:par>
                          <p:cTn id="39" fill="hold">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3075">
                                            <p:txEl>
                                              <p:pRg st="3" end="3"/>
                                            </p:txEl>
                                          </p:spTgt>
                                        </p:tgtEl>
                                        <p:attrNameLst>
                                          <p:attrName>style.visibility</p:attrName>
                                        </p:attrNameLst>
                                      </p:cBhvr>
                                      <p:to>
                                        <p:strVal val="visible"/>
                                      </p:to>
                                    </p:set>
                                    <p:anim calcmode="lin" valueType="num">
                                      <p:cBhvr additive="base">
                                        <p:cTn id="42" dur="500" fill="hold"/>
                                        <p:tgtEl>
                                          <p:spTgt spid="3075">
                                            <p:txEl>
                                              <p:pRg st="3" end="3"/>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3075">
                                            <p:txEl>
                                              <p:pRg st="3" end="3"/>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3075">
                                            <p:txEl>
                                              <p:pRg st="3" end="3"/>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audio>
              <p:cMediaNode showWhenStopped="0">
                <p:cTn id="44" fill="hold" display="0">
                  <p:stCondLst>
                    <p:cond delay="indefinite"/>
                  </p:stCondLst>
                  <p:endCondLst>
                    <p:cond evt="onNext" delay="0">
                      <p:tgtEl>
                        <p:sldTgt/>
                      </p:tgtEl>
                    </p:cond>
                    <p:cond evt="onPrev" delay="0">
                      <p:tgtEl>
                        <p:sldTgt/>
                      </p:tgtEl>
                    </p:cond>
                    <p:cond evt="onStopAudio" delay="0">
                      <p:tgtEl>
                        <p:sldTgt/>
                      </p:tgtEl>
                    </p:cond>
                  </p:endCondLst>
                </p:cTn>
                <p:tgtEl>
                  <p:spTgt spid="12"/>
                </p:tgtEl>
              </p:cMediaNode>
            </p:audio>
          </p:childTnLst>
        </p:cTn>
      </p:par>
    </p:tnLst>
    <p:bldLst>
      <p:bldP spid="3074" grpId="0" autoUpdateAnimBg="0"/>
      <p:bldP spid="307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Affirmative Defenses</a:t>
            </a:r>
          </a:p>
        </p:txBody>
      </p:sp>
      <p:sp>
        <p:nvSpPr>
          <p:cNvPr id="22531" name="Rectangle 3"/>
          <p:cNvSpPr>
            <a:spLocks noGrp="1" noChangeArrowheads="1"/>
          </p:cNvSpPr>
          <p:nvPr>
            <p:ph type="body" idx="1"/>
          </p:nvPr>
        </p:nvSpPr>
        <p:spPr/>
        <p:txBody>
          <a:bodyPr/>
          <a:lstStyle/>
          <a:p>
            <a:pPr eaLnBrk="1" hangingPunct="1"/>
            <a:r>
              <a:rPr lang="en-US" sz="2400" smtClean="0">
                <a:solidFill>
                  <a:srgbClr val="FF0000"/>
                </a:solidFill>
              </a:rPr>
              <a:t>Alibi – defendant was some other place when the crime occurred.</a:t>
            </a:r>
          </a:p>
          <a:p>
            <a:pPr eaLnBrk="1" hangingPunct="1"/>
            <a:r>
              <a:rPr lang="en-US" sz="2400" smtClean="0">
                <a:solidFill>
                  <a:srgbClr val="FF0000"/>
                </a:solidFill>
              </a:rPr>
              <a:t>Self Defense – the defendant's action were justified.</a:t>
            </a:r>
          </a:p>
          <a:p>
            <a:pPr eaLnBrk="1" hangingPunct="1"/>
            <a:r>
              <a:rPr lang="en-US" sz="2400" smtClean="0">
                <a:solidFill>
                  <a:srgbClr val="FF0000"/>
                </a:solidFill>
              </a:rPr>
              <a:t>Insanity – At the time of the offense, the defendant didn’t know right from wrong due to mental illness</a:t>
            </a:r>
          </a:p>
          <a:p>
            <a:pPr eaLnBrk="1" hangingPunct="1"/>
            <a:r>
              <a:rPr lang="en-US" sz="2400" smtClean="0">
                <a:solidFill>
                  <a:srgbClr val="FF0000"/>
                </a:solidFill>
              </a:rPr>
              <a:t>Entrapment – the police provided the opportunity </a:t>
            </a:r>
            <a:r>
              <a:rPr lang="en-US" sz="2400" b="1" smtClean="0">
                <a:solidFill>
                  <a:srgbClr val="FF0000"/>
                </a:solidFill>
              </a:rPr>
              <a:t>AND</a:t>
            </a:r>
            <a:r>
              <a:rPr lang="en-US" sz="2400" smtClean="0">
                <a:solidFill>
                  <a:srgbClr val="FF0000"/>
                </a:solidFill>
              </a:rPr>
              <a:t> motive for the defendant to commit the crime.</a:t>
            </a:r>
            <a:endParaRPr lang="en-US" sz="2400" b="1"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strips(downLeft)">
                                      <p:cBhvr>
                                        <p:cTn id="7" dur="500"/>
                                        <p:tgtEl>
                                          <p:spTgt spid="22531">
                                            <p:txEl>
                                              <p:pRg st="0" end="0"/>
                                            </p:txEl>
                                          </p:spTgt>
                                        </p:tgtEl>
                                      </p:cBhvr>
                                    </p:animEffect>
                                  </p:childTnLst>
                                  <p:subTnLst>
                                    <p:animClr>
                                      <p:cBhvr override="childStyle">
                                        <p:cTn dur="1" fill="hold" display="0" masterRel="nextClick" afterEffect="1"/>
                                        <p:tgtEl>
                                          <p:spTgt spid="22531">
                                            <p:txEl>
                                              <p:pRg st="0" end="0"/>
                                            </p:txEl>
                                          </p:spTgt>
                                        </p:tgtEl>
                                        <p:attrNameLst>
                                          <p:attrName>ppt_c</p:attrName>
                                        </p:attrNameLst>
                                      </p:cBhvr>
                                      <p:to>
                                        <a:schemeClr val="bg2"/>
                                      </p:to>
                                    </p:animClr>
                                  </p:sub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strips(downLeft)">
                                      <p:cBhvr>
                                        <p:cTn id="12" dur="500"/>
                                        <p:tgtEl>
                                          <p:spTgt spid="22531">
                                            <p:txEl>
                                              <p:pRg st="1" end="1"/>
                                            </p:txEl>
                                          </p:spTgt>
                                        </p:tgtEl>
                                      </p:cBhvr>
                                    </p:animEffect>
                                  </p:childTnLst>
                                  <p:subTnLst>
                                    <p:animClr>
                                      <p:cBhvr override="childStyle">
                                        <p:cTn dur="1" fill="hold" display="0" masterRel="nextClick" afterEffect="1"/>
                                        <p:tgtEl>
                                          <p:spTgt spid="22531">
                                            <p:txEl>
                                              <p:pRg st="1" end="1"/>
                                            </p:txEl>
                                          </p:spTgt>
                                        </p:tgtEl>
                                        <p:attrNameLst>
                                          <p:attrName>ppt_c</p:attrName>
                                        </p:attrNameLst>
                                      </p:cBhvr>
                                      <p:to>
                                        <a:schemeClr val="bg2"/>
                                      </p:to>
                                    </p:animClr>
                                  </p:sub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strips(downLeft)">
                                      <p:cBhvr>
                                        <p:cTn id="17" dur="500"/>
                                        <p:tgtEl>
                                          <p:spTgt spid="22531">
                                            <p:txEl>
                                              <p:pRg st="2" end="2"/>
                                            </p:txEl>
                                          </p:spTgt>
                                        </p:tgtEl>
                                      </p:cBhvr>
                                    </p:animEffect>
                                  </p:childTnLst>
                                  <p:subTnLst>
                                    <p:animClr>
                                      <p:cBhvr override="childStyle">
                                        <p:cTn dur="1" fill="hold" display="0" masterRel="nextClick" afterEffect="1"/>
                                        <p:tgtEl>
                                          <p:spTgt spid="22531">
                                            <p:txEl>
                                              <p:pRg st="2" end="2"/>
                                            </p:txEl>
                                          </p:spTgt>
                                        </p:tgtEl>
                                        <p:attrNameLst>
                                          <p:attrName>ppt_c</p:attrName>
                                        </p:attrNameLst>
                                      </p:cBhvr>
                                      <p:to>
                                        <a:schemeClr val="bg2"/>
                                      </p:to>
                                    </p:animClr>
                                  </p:sub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22531">
                                            <p:txEl>
                                              <p:pRg st="3" end="3"/>
                                            </p:txEl>
                                          </p:spTgt>
                                        </p:tgtEl>
                                        <p:attrNameLst>
                                          <p:attrName>style.visibility</p:attrName>
                                        </p:attrNameLst>
                                      </p:cBhvr>
                                      <p:to>
                                        <p:strVal val="visible"/>
                                      </p:to>
                                    </p:set>
                                    <p:animEffect transition="in" filter="strips(downLeft)">
                                      <p:cBhvr>
                                        <p:cTn id="22" dur="500"/>
                                        <p:tgtEl>
                                          <p:spTgt spid="22531">
                                            <p:txEl>
                                              <p:pRg st="3" end="3"/>
                                            </p:txEl>
                                          </p:spTgt>
                                        </p:tgtEl>
                                      </p:cBhvr>
                                    </p:animEffect>
                                  </p:childTnLst>
                                  <p:subTnLst>
                                    <p:animClr>
                                      <p:cBhvr override="childStyle">
                                        <p:cTn dur="1" fill="hold" display="0" masterRel="nextClick" afterEffect="1"/>
                                        <p:tgtEl>
                                          <p:spTgt spid="22531">
                                            <p:txEl>
                                              <p:pRg st="3" end="3"/>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Closing Arguments</a:t>
            </a:r>
          </a:p>
        </p:txBody>
      </p:sp>
      <p:sp>
        <p:nvSpPr>
          <p:cNvPr id="24579" name="Rectangle 3"/>
          <p:cNvSpPr>
            <a:spLocks noGrp="1" noChangeArrowheads="1"/>
          </p:cNvSpPr>
          <p:nvPr>
            <p:ph type="body" idx="1"/>
          </p:nvPr>
        </p:nvSpPr>
        <p:spPr/>
        <p:txBody>
          <a:bodyPr/>
          <a:lstStyle/>
          <a:p>
            <a:pPr eaLnBrk="1" hangingPunct="1"/>
            <a:r>
              <a:rPr lang="en-US" smtClean="0"/>
              <a:t>The prosecutor will be the first to make closing arguments.</a:t>
            </a:r>
          </a:p>
          <a:p>
            <a:pPr eaLnBrk="1" hangingPunct="1"/>
            <a:r>
              <a:rPr lang="en-US" smtClean="0"/>
              <a:t>Defense follows the prosecution.</a:t>
            </a:r>
          </a:p>
          <a:p>
            <a:pPr eaLnBrk="1" hangingPunct="1"/>
            <a:r>
              <a:rPr lang="en-US" smtClean="0"/>
              <a:t>The prosecution the gets the final word.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p:cTn id="7" dur="1000" fill="hold"/>
                                        <p:tgtEl>
                                          <p:spTgt spid="2457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457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457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4579">
                                            <p:txEl>
                                              <p:pRg st="0" end="0"/>
                                            </p:txEl>
                                          </p:spTgt>
                                        </p:tgtEl>
                                        <p:attrNameLst>
                                          <p:attrName>ppt_y</p:attrName>
                                        </p:attrNameLst>
                                      </p:cBhvr>
                                      <p:tavLst>
                                        <p:tav tm="0" fmla="#ppt_y+(sin(-2*pi*(1-$))*-#ppt_x+cos(-2*pi*(1-$))*(1-#ppt_y))*(1-$)">
                                          <p:val>
                                            <p:fltVal val="0"/>
                                          </p:val>
                                        </p:tav>
                                        <p:tav tm="100000">
                                          <p:val>
                                            <p:fltVal val="1"/>
                                          </p:val>
                                        </p:tav>
                                      </p:tavLst>
                                    </p:anim>
                                  </p:childTnLst>
                                  <p:subTnLst>
                                    <p:animClr>
                                      <p:cBhvr override="childStyle">
                                        <p:cTn dur="1" fill="hold" display="0" masterRel="nextClick" afterEffect="1"/>
                                        <p:tgtEl>
                                          <p:spTgt spid="24579">
                                            <p:txEl>
                                              <p:pRg st="0" end="0"/>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24579">
                                            <p:txEl>
                                              <p:pRg st="1" end="1"/>
                                            </p:txEl>
                                          </p:spTgt>
                                        </p:tgtEl>
                                        <p:attrNameLst>
                                          <p:attrName>style.visibility</p:attrName>
                                        </p:attrNameLst>
                                      </p:cBhvr>
                                      <p:to>
                                        <p:strVal val="visible"/>
                                      </p:to>
                                    </p:set>
                                    <p:anim calcmode="lin" valueType="num">
                                      <p:cBhvr>
                                        <p:cTn id="15" dur="1000" fill="hold"/>
                                        <p:tgtEl>
                                          <p:spTgt spid="24579">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4579">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4579">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4579">
                                            <p:txEl>
                                              <p:pRg st="1" end="1"/>
                                            </p:txEl>
                                          </p:spTgt>
                                        </p:tgtEl>
                                        <p:attrNameLst>
                                          <p:attrName>ppt_y</p:attrName>
                                        </p:attrNameLst>
                                      </p:cBhvr>
                                      <p:tavLst>
                                        <p:tav tm="0" fmla="#ppt_y+(sin(-2*pi*(1-$))*-#ppt_x+cos(-2*pi*(1-$))*(1-#ppt_y))*(1-$)">
                                          <p:val>
                                            <p:fltVal val="0"/>
                                          </p:val>
                                        </p:tav>
                                        <p:tav tm="100000">
                                          <p:val>
                                            <p:fltVal val="1"/>
                                          </p:val>
                                        </p:tav>
                                      </p:tavLst>
                                    </p:anim>
                                  </p:childTnLst>
                                  <p:subTnLst>
                                    <p:animClr>
                                      <p:cBhvr override="childStyle">
                                        <p:cTn dur="1" fill="hold" display="0" masterRel="nextClick" afterEffect="1"/>
                                        <p:tgtEl>
                                          <p:spTgt spid="24579">
                                            <p:txEl>
                                              <p:pRg st="1" end="1"/>
                                            </p:txEl>
                                          </p:spTgt>
                                        </p:tgtEl>
                                        <p:attrNameLst>
                                          <p:attrName>ppt_c</p:attrName>
                                        </p:attrNameLst>
                                      </p:cBhvr>
                                      <p:to>
                                        <a:schemeClr val="bg2"/>
                                      </p:to>
                                    </p:animClr>
                                  </p:sub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24579">
                                            <p:txEl>
                                              <p:pRg st="2" end="2"/>
                                            </p:txEl>
                                          </p:spTgt>
                                        </p:tgtEl>
                                        <p:attrNameLst>
                                          <p:attrName>style.visibility</p:attrName>
                                        </p:attrNameLst>
                                      </p:cBhvr>
                                      <p:to>
                                        <p:strVal val="visible"/>
                                      </p:to>
                                    </p:set>
                                    <p:anim calcmode="lin" valueType="num">
                                      <p:cBhvr>
                                        <p:cTn id="23" dur="1000" fill="hold"/>
                                        <p:tgtEl>
                                          <p:spTgt spid="24579">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4579">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4579">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24579">
                                            <p:txEl>
                                              <p:pRg st="2" end="2"/>
                                            </p:txEl>
                                          </p:spTgt>
                                        </p:tgtEl>
                                        <p:attrNameLst>
                                          <p:attrName>ppt_y</p:attrName>
                                        </p:attrNameLst>
                                      </p:cBhvr>
                                      <p:tavLst>
                                        <p:tav tm="0" fmla="#ppt_y+(sin(-2*pi*(1-$))*-#ppt_x+cos(-2*pi*(1-$))*(1-#ppt_y))*(1-$)">
                                          <p:val>
                                            <p:fltVal val="0"/>
                                          </p:val>
                                        </p:tav>
                                        <p:tav tm="100000">
                                          <p:val>
                                            <p:fltVal val="1"/>
                                          </p:val>
                                        </p:tav>
                                      </p:tavLst>
                                    </p:anim>
                                  </p:childTnLst>
                                  <p:subTnLst>
                                    <p:animClr>
                                      <p:cBhvr override="childStyle">
                                        <p:cTn dur="1" fill="hold" display="0" masterRel="nextClick" afterEffect="1"/>
                                        <p:tgtEl>
                                          <p:spTgt spid="24579">
                                            <p:txEl>
                                              <p:pRg st="2" end="2"/>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Jury Instructions</a:t>
            </a:r>
          </a:p>
        </p:txBody>
      </p:sp>
      <p:sp>
        <p:nvSpPr>
          <p:cNvPr id="23555" name="Rectangle 3"/>
          <p:cNvSpPr>
            <a:spLocks noGrp="1" noChangeArrowheads="1"/>
          </p:cNvSpPr>
          <p:nvPr>
            <p:ph type="body" idx="1"/>
          </p:nvPr>
        </p:nvSpPr>
        <p:spPr/>
        <p:txBody>
          <a:bodyPr/>
          <a:lstStyle/>
          <a:p>
            <a:pPr eaLnBrk="1" hangingPunct="1">
              <a:buFontTx/>
              <a:buNone/>
            </a:pPr>
            <a:r>
              <a:rPr lang="en-US" smtClean="0"/>
              <a:t>	The Judges instructions will vary depending on the type of case.  However, one common instruction is the jury must find the defendant guilt beyond a reasonable doubt.</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Jury Deliberations	</a:t>
            </a:r>
          </a:p>
        </p:txBody>
      </p:sp>
      <p:sp>
        <p:nvSpPr>
          <p:cNvPr id="24579" name="Rectangle 3"/>
          <p:cNvSpPr>
            <a:spLocks noGrp="1" noChangeArrowheads="1"/>
          </p:cNvSpPr>
          <p:nvPr>
            <p:ph type="body" idx="1"/>
          </p:nvPr>
        </p:nvSpPr>
        <p:spPr/>
        <p:txBody>
          <a:bodyPr/>
          <a:lstStyle/>
          <a:p>
            <a:pPr eaLnBrk="1" hangingPunct="1">
              <a:buFontTx/>
              <a:buNone/>
            </a:pPr>
            <a:r>
              <a:rPr lang="en-US" smtClean="0">
                <a:solidFill>
                  <a:srgbClr val="FF0000"/>
                </a:solidFill>
              </a:rPr>
              <a:t>	If after a lengthy period of time, a jury cannot make a unanimous decision, it becomes a hung jury.</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Verdict</a:t>
            </a:r>
          </a:p>
        </p:txBody>
      </p:sp>
      <p:sp>
        <p:nvSpPr>
          <p:cNvPr id="26627" name="Rectangle 3"/>
          <p:cNvSpPr>
            <a:spLocks noGrp="1" noChangeArrowheads="1"/>
          </p:cNvSpPr>
          <p:nvPr>
            <p:ph type="body" idx="1"/>
          </p:nvPr>
        </p:nvSpPr>
        <p:spPr/>
        <p:txBody>
          <a:bodyPr/>
          <a:lstStyle/>
          <a:p>
            <a:pPr eaLnBrk="1" hangingPunct="1"/>
            <a:r>
              <a:rPr lang="en-US" smtClean="0"/>
              <a:t>Guilty</a:t>
            </a:r>
          </a:p>
          <a:p>
            <a:pPr eaLnBrk="1" hangingPunct="1"/>
            <a:r>
              <a:rPr lang="en-US" smtClean="0"/>
              <a:t>Not Guilty</a:t>
            </a:r>
          </a:p>
          <a:p>
            <a:pPr eaLnBrk="1" hangingPunct="1"/>
            <a:r>
              <a:rPr lang="en-US" smtClean="0"/>
              <a:t>Not Guilty by Reason of Insanity.</a:t>
            </a:r>
          </a:p>
          <a:p>
            <a:pPr eaLnBrk="1" hangingPunct="1"/>
            <a:r>
              <a:rPr lang="en-US" smtClean="0"/>
              <a:t>Guilty and Mentally Ill.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6627">
                                            <p:txEl>
                                              <p:pRg st="0" end="0"/>
                                            </p:txEl>
                                          </p:spTgt>
                                        </p:tgtEl>
                                        <p:attrNameLst>
                                          <p:attrName>ppt_c</p:attrName>
                                        </p:attrNameLst>
                                      </p:cBhvr>
                                      <p:to>
                                        <a:schemeClr val="bg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6627">
                                            <p:txEl>
                                              <p:pRg st="1" end="1"/>
                                            </p:txEl>
                                          </p:spTgt>
                                        </p:tgtEl>
                                        <p:attrNameLst>
                                          <p:attrName>style.visibility</p:attrName>
                                        </p:attrNameLst>
                                      </p:cBhvr>
                                      <p:to>
                                        <p:strVal val="visible"/>
                                      </p:to>
                                    </p:set>
                                    <p:anim calcmode="lin" valueType="num">
                                      <p:cBhvr additive="base">
                                        <p:cTn id="13" dur="500" fill="hold"/>
                                        <p:tgtEl>
                                          <p:spTgt spid="2662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6627">
                                            <p:txEl>
                                              <p:pRg st="1" end="1"/>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6627">
                                            <p:txEl>
                                              <p:pRg st="1" end="1"/>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6627">
                                            <p:txEl>
                                              <p:pRg st="2" end="2"/>
                                            </p:txEl>
                                          </p:spTgt>
                                        </p:tgtEl>
                                        <p:attrNameLst>
                                          <p:attrName>style.visibility</p:attrName>
                                        </p:attrNameLst>
                                      </p:cBhvr>
                                      <p:to>
                                        <p:strVal val="visible"/>
                                      </p:to>
                                    </p:set>
                                    <p:anim calcmode="lin" valueType="num">
                                      <p:cBhvr additive="base">
                                        <p:cTn id="19" dur="500" fill="hold"/>
                                        <p:tgtEl>
                                          <p:spTgt spid="2662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6627">
                                            <p:txEl>
                                              <p:pRg st="2" end="2"/>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6627">
                                            <p:txEl>
                                              <p:pRg st="2" end="2"/>
                                            </p:txEl>
                                          </p:spTgt>
                                        </p:tgtEl>
                                        <p:attrNameLst>
                                          <p:attrName>ppt_c</p:attrName>
                                        </p:attrNameLst>
                                      </p:cBhvr>
                                      <p:to>
                                        <a:schemeClr val="bg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6627">
                                            <p:txEl>
                                              <p:pRg st="3" end="3"/>
                                            </p:txEl>
                                          </p:spTgt>
                                        </p:tgtEl>
                                        <p:attrNameLst>
                                          <p:attrName>style.visibility</p:attrName>
                                        </p:attrNameLst>
                                      </p:cBhvr>
                                      <p:to>
                                        <p:strVal val="visible"/>
                                      </p:to>
                                    </p:set>
                                    <p:anim calcmode="lin" valueType="num">
                                      <p:cBhvr additive="base">
                                        <p:cTn id="25" dur="500" fill="hold"/>
                                        <p:tgtEl>
                                          <p:spTgt spid="2662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6627">
                                            <p:txEl>
                                              <p:pRg st="3" end="3"/>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26627">
                                            <p:txEl>
                                              <p:pRg st="3" end="3"/>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Sentencing</a:t>
            </a:r>
          </a:p>
        </p:txBody>
      </p:sp>
      <p:sp>
        <p:nvSpPr>
          <p:cNvPr id="27651" name="Rectangle 3"/>
          <p:cNvSpPr>
            <a:spLocks noGrp="1" noChangeArrowheads="1"/>
          </p:cNvSpPr>
          <p:nvPr>
            <p:ph type="body" idx="1"/>
          </p:nvPr>
        </p:nvSpPr>
        <p:spPr/>
        <p:txBody>
          <a:bodyPr/>
          <a:lstStyle/>
          <a:p>
            <a:pPr eaLnBrk="1" hangingPunct="1"/>
            <a:r>
              <a:rPr lang="en-US" smtClean="0"/>
              <a:t>The rules of evidence are not applicable.</a:t>
            </a:r>
          </a:p>
          <a:p>
            <a:pPr eaLnBrk="1" hangingPunct="1"/>
            <a:r>
              <a:rPr lang="en-US" smtClean="0"/>
              <a:t>AP&amp;P prepares a presentencing report which will include aggravating and mitigating factors.  (i.e. drug abuse, family history, juvenile record, etc.)</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barn(inVertical)">
                                      <p:cBhvr>
                                        <p:cTn id="7" dur="500"/>
                                        <p:tgtEl>
                                          <p:spTgt spid="27651">
                                            <p:txEl>
                                              <p:pRg st="0" end="0"/>
                                            </p:txEl>
                                          </p:spTgt>
                                        </p:tgtEl>
                                      </p:cBhvr>
                                    </p:animEffect>
                                  </p:childTnLst>
                                  <p:subTnLst>
                                    <p:animClr>
                                      <p:cBhvr override="childStyle">
                                        <p:cTn dur="1" fill="hold" display="0" masterRel="nextClick" afterEffect="1"/>
                                        <p:tgtEl>
                                          <p:spTgt spid="27651">
                                            <p:txEl>
                                              <p:pRg st="0" end="0"/>
                                            </p:txEl>
                                          </p:spTgt>
                                        </p:tgtEl>
                                        <p:attrNameLst>
                                          <p:attrName>ppt_c</p:attrName>
                                        </p:attrNameLst>
                                      </p:cBhvr>
                                      <p:to>
                                        <a:schemeClr val="bg2"/>
                                      </p:to>
                                    </p:animClr>
                                  </p:sub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barn(inVertical)">
                                      <p:cBhvr>
                                        <p:cTn id="12" dur="500"/>
                                        <p:tgtEl>
                                          <p:spTgt spid="27651">
                                            <p:txEl>
                                              <p:pRg st="1" end="1"/>
                                            </p:txEl>
                                          </p:spTgt>
                                        </p:tgtEl>
                                      </p:cBhvr>
                                    </p:animEffect>
                                  </p:childTnLst>
                                  <p:subTnLst>
                                    <p:animClr>
                                      <p:cBhvr override="childStyle">
                                        <p:cTn dur="1" fill="hold" display="0" masterRel="nextClick" afterEffect="1"/>
                                        <p:tgtEl>
                                          <p:spTgt spid="27651">
                                            <p:txEl>
                                              <p:pRg st="1" end="1"/>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Appeal</a:t>
            </a:r>
          </a:p>
        </p:txBody>
      </p:sp>
      <p:sp>
        <p:nvSpPr>
          <p:cNvPr id="27651" name="Rectangle 3"/>
          <p:cNvSpPr>
            <a:spLocks noGrp="1" noChangeArrowheads="1"/>
          </p:cNvSpPr>
          <p:nvPr>
            <p:ph type="body" idx="1"/>
          </p:nvPr>
        </p:nvSpPr>
        <p:spPr/>
        <p:txBody>
          <a:bodyPr/>
          <a:lstStyle/>
          <a:p>
            <a:pPr eaLnBrk="1" hangingPunct="1">
              <a:lnSpc>
                <a:spcPct val="90000"/>
              </a:lnSpc>
            </a:pPr>
            <a:r>
              <a:rPr lang="en-US" sz="2800" smtClean="0">
                <a:solidFill>
                  <a:srgbClr val="FF0000"/>
                </a:solidFill>
              </a:rPr>
              <a:t>A convicted defendant has the right to ask a higher court to review his/her trial record.</a:t>
            </a:r>
          </a:p>
          <a:p>
            <a:pPr eaLnBrk="1" hangingPunct="1">
              <a:lnSpc>
                <a:spcPct val="90000"/>
              </a:lnSpc>
            </a:pPr>
            <a:r>
              <a:rPr lang="en-US" sz="2800" smtClean="0">
                <a:solidFill>
                  <a:srgbClr val="FF0000"/>
                </a:solidFill>
              </a:rPr>
              <a:t>This does not require a new trial.</a:t>
            </a:r>
          </a:p>
          <a:p>
            <a:pPr eaLnBrk="1" hangingPunct="1">
              <a:lnSpc>
                <a:spcPct val="90000"/>
              </a:lnSpc>
            </a:pPr>
            <a:r>
              <a:rPr lang="en-US" sz="2800" smtClean="0">
                <a:solidFill>
                  <a:srgbClr val="FF0000"/>
                </a:solidFill>
              </a:rPr>
              <a:t>If an appeal is successful, the case is returned to the lower court.</a:t>
            </a:r>
          </a:p>
          <a:p>
            <a:pPr eaLnBrk="1" hangingPunct="1">
              <a:lnSpc>
                <a:spcPct val="90000"/>
              </a:lnSpc>
            </a:pPr>
            <a:r>
              <a:rPr lang="en-US" sz="2800" smtClean="0"/>
              <a:t>Appeals are based on mistakes made by the court or new evidence.</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Summary</a:t>
            </a:r>
          </a:p>
        </p:txBody>
      </p:sp>
      <p:sp>
        <p:nvSpPr>
          <p:cNvPr id="28675" name="Rectangle 3"/>
          <p:cNvSpPr>
            <a:spLocks noGrp="1" noChangeArrowheads="1"/>
          </p:cNvSpPr>
          <p:nvPr>
            <p:ph type="body" idx="1"/>
          </p:nvPr>
        </p:nvSpPr>
        <p:spPr/>
        <p:txBody>
          <a:bodyPr/>
          <a:lstStyle/>
          <a:p>
            <a:pPr eaLnBrk="1" hangingPunct="1">
              <a:buFontTx/>
              <a:buNone/>
            </a:pPr>
            <a:r>
              <a:rPr lang="en-US" sz="2800" smtClean="0"/>
              <a:t>	The criminal trial process is weighted towards the defendant.  He/She is presumed innocent until proven guilty beyond a reasonable doubt.  A defendant is constitutionally guaranteed the assistance of an attorney.  The system is meant to be slow and arduous so that justice is found in the end.</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7" name="funny_cats_1.wmv">
            <a:hlinkClick r:id="" action="ppaction://media"/>
          </p:cNvPr>
          <p:cNvPicPr>
            <a:picLocks noRot="1" noChangeAspect="1" noChangeArrowheads="1"/>
          </p:cNvPicPr>
          <p:nvPr>
            <a:videoFile r:link="rId1"/>
          </p:nvPr>
        </p:nvPicPr>
        <p:blipFill>
          <a:blip r:embed="rId4" cstate="print"/>
          <a:srcRect/>
          <a:stretch>
            <a:fillRect/>
          </a:stretch>
        </p:blipFill>
        <p:spPr bwMode="auto">
          <a:xfrm>
            <a:off x="3048000" y="2286000"/>
            <a:ext cx="3048000" cy="22860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99180" fill="hold"/>
                                        <p:tgtEl>
                                          <p:spTgt spid="35847"/>
                                        </p:tgtEl>
                                      </p:cBhvr>
                                    </p:cmd>
                                  </p:childTnLst>
                                </p:cTn>
                              </p:par>
                            </p:childTnLst>
                          </p:cTn>
                        </p:par>
                      </p:childTnLst>
                    </p:cTn>
                  </p:par>
                </p:childTnLst>
              </p:cTn>
              <p:prevCondLst>
                <p:cond evt="onPrev" delay="0">
                  <p:tgtEl>
                    <p:sldTgt/>
                  </p:tgtEl>
                </p:cond>
              </p:prevCondLst>
              <p:nextCondLst>
                <p:cond evt="onNext" delay="0">
                  <p:tgtEl>
                    <p:sldTgt/>
                  </p:tgtEl>
                </p:cond>
              </p:nextCondLst>
            </p:seq>
            <p:video fullScrn="1">
              <p:cMediaNode>
                <p:cTn id="7" fill="hold" display="0">
                  <p:stCondLst>
                    <p:cond delay="indefinite"/>
                  </p:stCondLst>
                  <p:endCondLst>
                    <p:cond evt="onNext" delay="0">
                      <p:tgtEl>
                        <p:sldTgt/>
                      </p:tgtEl>
                    </p:cond>
                    <p:cond evt="onPrev" delay="0">
                      <p:tgtEl>
                        <p:sldTgt/>
                      </p:tgtEl>
                    </p:cond>
                  </p:endCondLst>
                </p:cTn>
                <p:tgtEl>
                  <p:spTgt spid="35847"/>
                </p:tgtEl>
              </p:cMediaNode>
            </p:video>
            <p:seq concurrent="1" nextAc="seek">
              <p:cTn id="8" restart="whenNotActive" fill="hold" evtFilter="cancelBubble" nodeType="interactiveSeq">
                <p:stCondLst>
                  <p:cond evt="onClick" delay="0">
                    <p:tgtEl>
                      <p:spTgt spid="3584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5847"/>
                                        </p:tgtEl>
                                      </p:cBhvr>
                                    </p:cmd>
                                  </p:childTnLst>
                                </p:cTn>
                              </p:par>
                            </p:childTnLst>
                          </p:cTn>
                        </p:par>
                      </p:childTnLst>
                    </p:cTn>
                  </p:par>
                </p:childTnLst>
              </p:cTn>
              <p:nextCondLst>
                <p:cond evt="onClick" delay="0">
                  <p:tgtEl>
                    <p:spTgt spid="35847"/>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Roles of the </a:t>
            </a:r>
            <a:r>
              <a:rPr lang="en-US" smtClean="0">
                <a:solidFill>
                  <a:srgbClr val="FF0000"/>
                </a:solidFill>
              </a:rPr>
              <a:t>Prosecution</a:t>
            </a:r>
          </a:p>
        </p:txBody>
      </p:sp>
      <p:sp>
        <p:nvSpPr>
          <p:cNvPr id="6147" name="Rectangle 3"/>
          <p:cNvSpPr>
            <a:spLocks noGrp="1" noChangeArrowheads="1"/>
          </p:cNvSpPr>
          <p:nvPr>
            <p:ph type="body" idx="1"/>
          </p:nvPr>
        </p:nvSpPr>
        <p:spPr>
          <a:xfrm>
            <a:off x="2743200" y="2438400"/>
            <a:ext cx="6400800" cy="3962400"/>
          </a:xfrm>
        </p:spPr>
        <p:txBody>
          <a:bodyPr/>
          <a:lstStyle/>
          <a:p>
            <a:pPr eaLnBrk="1" hangingPunct="1">
              <a:lnSpc>
                <a:spcPct val="90000"/>
              </a:lnSpc>
            </a:pPr>
            <a:r>
              <a:rPr lang="en-US" sz="2800" smtClean="0">
                <a:solidFill>
                  <a:srgbClr val="FF0000"/>
                </a:solidFill>
              </a:rPr>
              <a:t>Determine what, if any, law was violated</a:t>
            </a:r>
          </a:p>
          <a:p>
            <a:pPr eaLnBrk="1" hangingPunct="1">
              <a:lnSpc>
                <a:spcPct val="90000"/>
              </a:lnSpc>
            </a:pPr>
            <a:r>
              <a:rPr lang="en-US" sz="2800" smtClean="0">
                <a:solidFill>
                  <a:srgbClr val="FF0000"/>
                </a:solidFill>
              </a:rPr>
              <a:t>Determine if a case should be taken to court.</a:t>
            </a:r>
          </a:p>
          <a:p>
            <a:pPr eaLnBrk="1" hangingPunct="1">
              <a:lnSpc>
                <a:spcPct val="90000"/>
              </a:lnSpc>
            </a:pPr>
            <a:r>
              <a:rPr lang="en-US" sz="2800" smtClean="0"/>
              <a:t>Prepare informations, summons, subpoenas.</a:t>
            </a:r>
          </a:p>
          <a:p>
            <a:pPr eaLnBrk="1" hangingPunct="1">
              <a:lnSpc>
                <a:spcPct val="90000"/>
              </a:lnSpc>
            </a:pPr>
            <a:r>
              <a:rPr lang="en-US" sz="2800" smtClean="0">
                <a:solidFill>
                  <a:srgbClr val="FF0000"/>
                </a:solidFill>
              </a:rPr>
              <a:t>Goes first at trial, presents evidence to prove guilt </a:t>
            </a:r>
            <a:r>
              <a:rPr lang="en-US" sz="2800" i="1" smtClean="0">
                <a:solidFill>
                  <a:srgbClr val="FF0000"/>
                </a:solidFill>
              </a:rPr>
              <a:t>beyond a reasonable doubt</a:t>
            </a:r>
          </a:p>
          <a:p>
            <a:pPr eaLnBrk="1" hangingPunct="1">
              <a:lnSpc>
                <a:spcPct val="90000"/>
              </a:lnSpc>
            </a:pPr>
            <a:r>
              <a:rPr lang="en-US" sz="2800" smtClean="0"/>
              <a:t>Negotiate plea bargains</a:t>
            </a:r>
            <a:r>
              <a:rPr lang="en-US" sz="2800" i="1" smtClean="0"/>
              <a:t>.</a:t>
            </a:r>
          </a:p>
        </p:txBody>
      </p:sp>
      <p:pic>
        <p:nvPicPr>
          <p:cNvPr id="6148" name="Questions.mp3">
            <a:hlinkClick r:id="" action="ppaction://media"/>
          </p:cNvPr>
          <p:cNvPicPr>
            <a:picLocks noRot="1" noChangeAspect="1" noChangeArrowheads="1"/>
          </p:cNvPicPr>
          <p:nvPr>
            <a:audioFile r:link="rId1"/>
          </p:nvPr>
        </p:nvPicPr>
        <p:blipFill>
          <a:blip r:embed="rId5" cstate="print"/>
          <a:srcRect/>
          <a:stretch>
            <a:fillRect/>
          </a:stretch>
        </p:blipFill>
        <p:spPr bwMode="auto">
          <a:xfrm>
            <a:off x="2133600" y="6172200"/>
            <a:ext cx="152400" cy="152400"/>
          </a:xfrm>
          <a:prstGeom prst="rect">
            <a:avLst/>
          </a:prstGeom>
          <a:noFill/>
          <a:ln w="9525">
            <a:noFill/>
            <a:miter lim="800000"/>
            <a:headEnd/>
            <a:tailEnd/>
          </a:ln>
        </p:spPr>
      </p:pic>
      <p:pic>
        <p:nvPicPr>
          <p:cNvPr id="4101" name="Picture 6" descr="Prosecutor"/>
          <p:cNvPicPr>
            <a:picLocks noChangeAspect="1" noChangeArrowheads="1"/>
          </p:cNvPicPr>
          <p:nvPr/>
        </p:nvPicPr>
        <p:blipFill>
          <a:blip r:embed="rId6" cstate="print"/>
          <a:srcRect/>
          <a:stretch>
            <a:fillRect/>
          </a:stretch>
        </p:blipFill>
        <p:spPr bwMode="auto">
          <a:xfrm>
            <a:off x="152400" y="2895600"/>
            <a:ext cx="2655888" cy="3429000"/>
          </a:xfrm>
          <a:prstGeom prst="rect">
            <a:avLst/>
          </a:prstGeom>
          <a:noFill/>
          <a:ln w="9525">
            <a:noFill/>
            <a:miter lim="800000"/>
            <a:headEnd/>
            <a:tailEnd/>
          </a:ln>
        </p:spPr>
      </p:pic>
      <p:pic>
        <p:nvPicPr>
          <p:cNvPr id="12" name="Questions.mp3">
            <a:hlinkClick r:id="" action="ppaction://media"/>
          </p:cNvPr>
          <p:cNvPicPr>
            <a:picLocks noRot="1" noChangeAspect="1"/>
          </p:cNvPicPr>
          <p:nvPr>
            <a:audioFile r:link="rId2"/>
          </p:nvPr>
        </p:nvPicPr>
        <p:blipFill>
          <a:blip r:embed="rId7" cstate="print"/>
          <a:srcRect/>
          <a:stretch>
            <a:fillRect/>
          </a:stretch>
        </p:blipFill>
        <p:spPr bwMode="auto">
          <a:xfrm>
            <a:off x="4419600" y="3276600"/>
            <a:ext cx="304800" cy="304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5852" fill="hold"/>
                                        <p:tgtEl>
                                          <p:spTgt spid="12"/>
                                        </p:tgtEl>
                                      </p:cBhvr>
                                    </p:cmd>
                                  </p:childTnLst>
                                </p:cTn>
                              </p:par>
                            </p:childTnLst>
                          </p:cTn>
                        </p:par>
                      </p:childTnLst>
                    </p:cTn>
                  </p:par>
                  <p:par>
                    <p:cTn id="7" fill="hold">
                      <p:stCondLst>
                        <p:cond delay="indefinite"/>
                      </p:stCondLst>
                      <p:childTnLst>
                        <p:par>
                          <p:cTn id="8" fill="hold">
                            <p:stCondLst>
                              <p:cond delay="0"/>
                            </p:stCondLst>
                            <p:childTnLst>
                              <p:par>
                                <p:cTn id="9" presetID="2" presetClass="entr" presetSubtype="1" fill="hold" grpId="0" nodeType="clickEffect">
                                  <p:stCondLst>
                                    <p:cond delay="0"/>
                                  </p:stCondLst>
                                  <p:childTnLst>
                                    <p:set>
                                      <p:cBhvr>
                                        <p:cTn id="10" dur="1" fill="hold">
                                          <p:stCondLst>
                                            <p:cond delay="0"/>
                                          </p:stCondLst>
                                        </p:cTn>
                                        <p:tgtEl>
                                          <p:spTgt spid="6147">
                                            <p:txEl>
                                              <p:pRg st="0" end="0"/>
                                            </p:txEl>
                                          </p:spTgt>
                                        </p:tgtEl>
                                        <p:attrNameLst>
                                          <p:attrName>style.visibility</p:attrName>
                                        </p:attrNameLst>
                                      </p:cBhvr>
                                      <p:to>
                                        <p:strVal val="visible"/>
                                      </p:to>
                                    </p:set>
                                    <p:anim calcmode="lin" valueType="num">
                                      <p:cBhvr additive="base">
                                        <p:cTn id="11"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147">
                                            <p:txEl>
                                              <p:pRg st="0" end="0"/>
                                            </p:txEl>
                                          </p:spTgt>
                                        </p:tgtEl>
                                        <p:attrNameLst>
                                          <p:attrName>ppt_y</p:attrName>
                                        </p:attrNameLst>
                                      </p:cBhvr>
                                      <p:tavLst>
                                        <p:tav tm="0">
                                          <p:val>
                                            <p:strVal val="0-#ppt_h/2"/>
                                          </p:val>
                                        </p:tav>
                                        <p:tav tm="100000">
                                          <p:val>
                                            <p:strVal val="#ppt_y"/>
                                          </p:val>
                                        </p:tav>
                                      </p:tavLst>
                                    </p:anim>
                                  </p:childTnLst>
                                  <p:subTnLst>
                                    <p:animClr>
                                      <p:cBhvr override="childStyle">
                                        <p:cTn dur="1" fill="hold" display="0" masterRel="nextClick" afterEffect="1"/>
                                        <p:tgtEl>
                                          <p:spTgt spid="6147">
                                            <p:txEl>
                                              <p:pRg st="0" end="0"/>
                                            </p:txEl>
                                          </p:spTgt>
                                        </p:tgtEl>
                                        <p:attrNameLst>
                                          <p:attrName>ppt_c</p:attrName>
                                        </p:attrNameLst>
                                      </p:cBhvr>
                                      <p:to>
                                        <a:schemeClr val="bg2"/>
                                      </p:to>
                                    </p:animClr>
                                  </p:subTnLst>
                                </p:cTn>
                              </p:par>
                            </p:childTnLst>
                          </p:cTn>
                        </p:par>
                      </p:childTnLst>
                    </p:cTn>
                  </p:par>
                  <p:par>
                    <p:cTn id="13" fill="hold">
                      <p:stCondLst>
                        <p:cond delay="indefinite"/>
                      </p:stCondLst>
                      <p:childTnLst>
                        <p:par>
                          <p:cTn id="14" fill="hold">
                            <p:stCondLst>
                              <p:cond delay="0"/>
                            </p:stCondLst>
                            <p:childTnLst>
                              <p:par>
                                <p:cTn id="15" presetID="2" presetClass="entr" presetSubtype="1" fill="hold" grpId="0" nodeType="clickEffect">
                                  <p:stCondLst>
                                    <p:cond delay="0"/>
                                  </p:stCondLst>
                                  <p:childTnLst>
                                    <p:set>
                                      <p:cBhvr>
                                        <p:cTn id="16" dur="1" fill="hold">
                                          <p:stCondLst>
                                            <p:cond delay="0"/>
                                          </p:stCondLst>
                                        </p:cTn>
                                        <p:tgtEl>
                                          <p:spTgt spid="6147">
                                            <p:txEl>
                                              <p:pRg st="1" end="1"/>
                                            </p:txEl>
                                          </p:spTgt>
                                        </p:tgtEl>
                                        <p:attrNameLst>
                                          <p:attrName>style.visibility</p:attrName>
                                        </p:attrNameLst>
                                      </p:cBhvr>
                                      <p:to>
                                        <p:strVal val="visible"/>
                                      </p:to>
                                    </p:set>
                                    <p:anim calcmode="lin" valueType="num">
                                      <p:cBhvr additive="base">
                                        <p:cTn id="17"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147">
                                            <p:txEl>
                                              <p:pRg st="1" end="1"/>
                                            </p:txEl>
                                          </p:spTgt>
                                        </p:tgtEl>
                                        <p:attrNameLst>
                                          <p:attrName>ppt_y</p:attrName>
                                        </p:attrNameLst>
                                      </p:cBhvr>
                                      <p:tavLst>
                                        <p:tav tm="0">
                                          <p:val>
                                            <p:strVal val="0-#ppt_h/2"/>
                                          </p:val>
                                        </p:tav>
                                        <p:tav tm="100000">
                                          <p:val>
                                            <p:strVal val="#ppt_y"/>
                                          </p:val>
                                        </p:tav>
                                      </p:tavLst>
                                    </p:anim>
                                  </p:childTnLst>
                                  <p:subTnLst>
                                    <p:animClr>
                                      <p:cBhvr override="childStyle">
                                        <p:cTn dur="1" fill="hold" display="0" masterRel="nextClick" afterEffect="1"/>
                                        <p:tgtEl>
                                          <p:spTgt spid="6147">
                                            <p:txEl>
                                              <p:pRg st="1" end="1"/>
                                            </p:txEl>
                                          </p:spTgt>
                                        </p:tgtEl>
                                        <p:attrNameLst>
                                          <p:attrName>ppt_c</p:attrName>
                                        </p:attrNameLst>
                                      </p:cBhvr>
                                      <p:to>
                                        <a:schemeClr val="bg2"/>
                                      </p:to>
                                    </p:animClr>
                                  </p:subTnLst>
                                </p:cTn>
                              </p:par>
                            </p:childTnLst>
                          </p:cTn>
                        </p:par>
                      </p:childTnLst>
                    </p:cTn>
                  </p:par>
                  <p:par>
                    <p:cTn id="19" fill="hold">
                      <p:stCondLst>
                        <p:cond delay="indefinite"/>
                      </p:stCondLst>
                      <p:childTnLst>
                        <p:par>
                          <p:cTn id="20" fill="hold">
                            <p:stCondLst>
                              <p:cond delay="0"/>
                            </p:stCondLst>
                            <p:childTnLst>
                              <p:par>
                                <p:cTn id="21" presetID="2" presetClass="entr" presetSubtype="1" fill="hold" grpId="0" nodeType="clickEffect">
                                  <p:stCondLst>
                                    <p:cond delay="0"/>
                                  </p:stCondLst>
                                  <p:childTnLst>
                                    <p:set>
                                      <p:cBhvr>
                                        <p:cTn id="22" dur="1" fill="hold">
                                          <p:stCondLst>
                                            <p:cond delay="0"/>
                                          </p:stCondLst>
                                        </p:cTn>
                                        <p:tgtEl>
                                          <p:spTgt spid="6147">
                                            <p:txEl>
                                              <p:pRg st="2" end="2"/>
                                            </p:txEl>
                                          </p:spTgt>
                                        </p:tgtEl>
                                        <p:attrNameLst>
                                          <p:attrName>style.visibility</p:attrName>
                                        </p:attrNameLst>
                                      </p:cBhvr>
                                      <p:to>
                                        <p:strVal val="visible"/>
                                      </p:to>
                                    </p:set>
                                    <p:anim calcmode="lin" valueType="num">
                                      <p:cBhvr additive="base">
                                        <p:cTn id="23"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147">
                                            <p:txEl>
                                              <p:pRg st="2" end="2"/>
                                            </p:txEl>
                                          </p:spTgt>
                                        </p:tgtEl>
                                        <p:attrNameLst>
                                          <p:attrName>ppt_y</p:attrName>
                                        </p:attrNameLst>
                                      </p:cBhvr>
                                      <p:tavLst>
                                        <p:tav tm="0">
                                          <p:val>
                                            <p:strVal val="0-#ppt_h/2"/>
                                          </p:val>
                                        </p:tav>
                                        <p:tav tm="100000">
                                          <p:val>
                                            <p:strVal val="#ppt_y"/>
                                          </p:val>
                                        </p:tav>
                                      </p:tavLst>
                                    </p:anim>
                                  </p:childTnLst>
                                  <p:subTnLst>
                                    <p:animClr>
                                      <p:cBhvr override="childStyle">
                                        <p:cTn dur="1" fill="hold" display="0" masterRel="nextClick" afterEffect="1"/>
                                        <p:tgtEl>
                                          <p:spTgt spid="6147">
                                            <p:txEl>
                                              <p:pRg st="2" end="2"/>
                                            </p:txEl>
                                          </p:spTgt>
                                        </p:tgtEl>
                                        <p:attrNameLst>
                                          <p:attrName>ppt_c</p:attrName>
                                        </p:attrNameLst>
                                      </p:cBhvr>
                                      <p:to>
                                        <a:schemeClr val="bg2"/>
                                      </p:to>
                                    </p:animClr>
                                  </p:subTnLst>
                                </p:cTn>
                              </p:par>
                            </p:childTnLst>
                          </p:cTn>
                        </p:par>
                      </p:childTnLst>
                    </p:cTn>
                  </p:par>
                  <p:par>
                    <p:cTn id="25" fill="hold">
                      <p:stCondLst>
                        <p:cond delay="indefinite"/>
                      </p:stCondLst>
                      <p:childTnLst>
                        <p:par>
                          <p:cTn id="26" fill="hold">
                            <p:stCondLst>
                              <p:cond delay="0"/>
                            </p:stCondLst>
                            <p:childTnLst>
                              <p:par>
                                <p:cTn id="27" presetID="2" presetClass="entr" presetSubtype="1" fill="hold" grpId="0" nodeType="clickEffect">
                                  <p:stCondLst>
                                    <p:cond delay="0"/>
                                  </p:stCondLst>
                                  <p:childTnLst>
                                    <p:set>
                                      <p:cBhvr>
                                        <p:cTn id="28" dur="1" fill="hold">
                                          <p:stCondLst>
                                            <p:cond delay="0"/>
                                          </p:stCondLst>
                                        </p:cTn>
                                        <p:tgtEl>
                                          <p:spTgt spid="6147">
                                            <p:txEl>
                                              <p:pRg st="3" end="3"/>
                                            </p:txEl>
                                          </p:spTgt>
                                        </p:tgtEl>
                                        <p:attrNameLst>
                                          <p:attrName>style.visibility</p:attrName>
                                        </p:attrNameLst>
                                      </p:cBhvr>
                                      <p:to>
                                        <p:strVal val="visible"/>
                                      </p:to>
                                    </p:set>
                                    <p:anim calcmode="lin" valueType="num">
                                      <p:cBhvr additive="base">
                                        <p:cTn id="29"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147">
                                            <p:txEl>
                                              <p:pRg st="3" end="3"/>
                                            </p:txEl>
                                          </p:spTgt>
                                        </p:tgtEl>
                                        <p:attrNameLst>
                                          <p:attrName>ppt_y</p:attrName>
                                        </p:attrNameLst>
                                      </p:cBhvr>
                                      <p:tavLst>
                                        <p:tav tm="0">
                                          <p:val>
                                            <p:strVal val="0-#ppt_h/2"/>
                                          </p:val>
                                        </p:tav>
                                        <p:tav tm="100000">
                                          <p:val>
                                            <p:strVal val="#ppt_y"/>
                                          </p:val>
                                        </p:tav>
                                      </p:tavLst>
                                    </p:anim>
                                  </p:childTnLst>
                                  <p:subTnLst>
                                    <p:animClr>
                                      <p:cBhvr override="childStyle">
                                        <p:cTn dur="1" fill="hold" display="0" masterRel="nextClick" afterEffect="1"/>
                                        <p:tgtEl>
                                          <p:spTgt spid="6147">
                                            <p:txEl>
                                              <p:pRg st="3" end="3"/>
                                            </p:txEl>
                                          </p:spTgt>
                                        </p:tgtEl>
                                        <p:attrNameLst>
                                          <p:attrName>ppt_c</p:attrName>
                                        </p:attrNameLst>
                                      </p:cBhvr>
                                      <p:to>
                                        <a:schemeClr val="bg2"/>
                                      </p:to>
                                    </p:animClr>
                                  </p:subTnLst>
                                </p:cTn>
                              </p:par>
                            </p:childTnLst>
                          </p:cTn>
                        </p:par>
                      </p:childTnLst>
                    </p:cTn>
                  </p:par>
                  <p:par>
                    <p:cTn id="31" fill="hold">
                      <p:stCondLst>
                        <p:cond delay="indefinite"/>
                      </p:stCondLst>
                      <p:childTnLst>
                        <p:par>
                          <p:cTn id="32" fill="hold">
                            <p:stCondLst>
                              <p:cond delay="0"/>
                            </p:stCondLst>
                            <p:childTnLst>
                              <p:par>
                                <p:cTn id="33" presetID="2" presetClass="entr" presetSubtype="1" fill="hold" grpId="0" nodeType="clickEffect">
                                  <p:stCondLst>
                                    <p:cond delay="0"/>
                                  </p:stCondLst>
                                  <p:childTnLst>
                                    <p:set>
                                      <p:cBhvr>
                                        <p:cTn id="34" dur="1" fill="hold">
                                          <p:stCondLst>
                                            <p:cond delay="0"/>
                                          </p:stCondLst>
                                        </p:cTn>
                                        <p:tgtEl>
                                          <p:spTgt spid="6147">
                                            <p:txEl>
                                              <p:pRg st="4" end="4"/>
                                            </p:txEl>
                                          </p:spTgt>
                                        </p:tgtEl>
                                        <p:attrNameLst>
                                          <p:attrName>style.visibility</p:attrName>
                                        </p:attrNameLst>
                                      </p:cBhvr>
                                      <p:to>
                                        <p:strVal val="visible"/>
                                      </p:to>
                                    </p:set>
                                    <p:anim calcmode="lin" valueType="num">
                                      <p:cBhvr additive="base">
                                        <p:cTn id="35"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147">
                                            <p:txEl>
                                              <p:pRg st="4" end="4"/>
                                            </p:txEl>
                                          </p:spTgt>
                                        </p:tgtEl>
                                        <p:attrNameLst>
                                          <p:attrName>ppt_y</p:attrName>
                                        </p:attrNameLst>
                                      </p:cBhvr>
                                      <p:tavLst>
                                        <p:tav tm="0">
                                          <p:val>
                                            <p:strVal val="0-#ppt_h/2"/>
                                          </p:val>
                                        </p:tav>
                                        <p:tav tm="100000">
                                          <p:val>
                                            <p:strVal val="#ppt_y"/>
                                          </p:val>
                                        </p:tav>
                                      </p:tavLst>
                                    </p:anim>
                                  </p:childTnLst>
                                  <p:subTnLst>
                                    <p:animClr>
                                      <p:cBhvr override="childStyle">
                                        <p:cTn dur="1" fill="hold" display="0" masterRel="nextClick" afterEffect="1"/>
                                        <p:tgtEl>
                                          <p:spTgt spid="6147">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audio>
              <p:cMediaNode>
                <p:cTn id="37" fill="hold" display="0">
                  <p:stCondLst>
                    <p:cond delay="indefinite"/>
                  </p:stCondLst>
                  <p:endCondLst>
                    <p:cond evt="onPrev" delay="0">
                      <p:tgtEl>
                        <p:sldTgt/>
                      </p:tgtEl>
                    </p:cond>
                    <p:cond evt="onStopAudio" delay="0">
                      <p:tgtEl>
                        <p:sldTgt/>
                      </p:tgtEl>
                    </p:cond>
                  </p:endCondLst>
                </p:cTn>
                <p:tgtEl>
                  <p:spTgt spid="6148"/>
                </p:tgtEl>
              </p:cMediaNode>
            </p:audio>
            <p:audio>
              <p:cMediaNode showWhenStopped="0">
                <p:cTn id="38" fill="hold" display="0">
                  <p:stCondLst>
                    <p:cond delay="indefinite"/>
                  </p:stCondLst>
                  <p:endCondLst>
                    <p:cond evt="onNext" delay="0">
                      <p:tgtEl>
                        <p:sldTgt/>
                      </p:tgtEl>
                    </p:cond>
                    <p:cond evt="onPrev" delay="0">
                      <p:tgtEl>
                        <p:sldTgt/>
                      </p:tgtEl>
                    </p:cond>
                    <p:cond evt="onStopAudio" delay="0">
                      <p:tgtEl>
                        <p:sldTgt/>
                      </p:tgtEl>
                    </p:cond>
                  </p:endCondLst>
                </p:cTn>
                <p:tgtEl>
                  <p:spTgt spid="12"/>
                </p:tgtEl>
              </p:cMediaNode>
            </p:audio>
          </p:childTnLst>
        </p:cTn>
      </p:par>
    </p:tnLst>
    <p:bldLst>
      <p:bldP spid="614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1143000"/>
            <a:ext cx="8229600" cy="1143000"/>
          </a:xfrm>
        </p:spPr>
        <p:txBody>
          <a:bodyPr/>
          <a:lstStyle/>
          <a:p>
            <a:pPr eaLnBrk="1" hangingPunct="1"/>
            <a:r>
              <a:rPr lang="en-US" smtClean="0"/>
              <a:t>Roles of defense attorney</a:t>
            </a:r>
          </a:p>
        </p:txBody>
      </p:sp>
      <p:sp>
        <p:nvSpPr>
          <p:cNvPr id="7171" name="Rectangle 3"/>
          <p:cNvSpPr>
            <a:spLocks noGrp="1" noChangeArrowheads="1"/>
          </p:cNvSpPr>
          <p:nvPr>
            <p:ph type="body" idx="1"/>
          </p:nvPr>
        </p:nvSpPr>
        <p:spPr>
          <a:xfrm>
            <a:off x="228600" y="2057400"/>
            <a:ext cx="6934200" cy="4648200"/>
          </a:xfrm>
        </p:spPr>
        <p:txBody>
          <a:bodyPr>
            <a:normAutofit lnSpcReduction="10000"/>
          </a:bodyPr>
          <a:lstStyle/>
          <a:p>
            <a:pPr eaLnBrk="1" hangingPunct="1">
              <a:lnSpc>
                <a:spcPct val="90000"/>
              </a:lnSpc>
            </a:pPr>
            <a:r>
              <a:rPr lang="en-US" sz="2800" dirty="0" smtClean="0">
                <a:solidFill>
                  <a:srgbClr val="FF0000"/>
                </a:solidFill>
              </a:rPr>
              <a:t>Work for the defendant.  If they know, they may not reveal their client’s guilt.  Act in client’s best interest.</a:t>
            </a:r>
          </a:p>
          <a:p>
            <a:pPr eaLnBrk="1" hangingPunct="1">
              <a:lnSpc>
                <a:spcPct val="90000"/>
              </a:lnSpc>
            </a:pPr>
            <a:r>
              <a:rPr lang="en-US" sz="2800" dirty="0" smtClean="0">
                <a:solidFill>
                  <a:srgbClr val="FF0000"/>
                </a:solidFill>
              </a:rPr>
              <a:t>Seek client’s release from jail or bail reduction.</a:t>
            </a:r>
          </a:p>
          <a:p>
            <a:pPr eaLnBrk="1" hangingPunct="1">
              <a:lnSpc>
                <a:spcPct val="90000"/>
              </a:lnSpc>
            </a:pPr>
            <a:r>
              <a:rPr lang="en-US" sz="2800" dirty="0" smtClean="0"/>
              <a:t>Disprove prosecution’s case by locating witnesses/evidence to aid client. Argue for specific rulings.  </a:t>
            </a:r>
          </a:p>
          <a:p>
            <a:pPr eaLnBrk="1" hangingPunct="1">
              <a:lnSpc>
                <a:spcPct val="90000"/>
              </a:lnSpc>
            </a:pPr>
            <a:r>
              <a:rPr lang="en-US" sz="2800" dirty="0" smtClean="0"/>
              <a:t>Negotiate plea bargains.</a:t>
            </a:r>
          </a:p>
          <a:p>
            <a:pPr eaLnBrk="1" hangingPunct="1">
              <a:lnSpc>
                <a:spcPct val="90000"/>
              </a:lnSpc>
            </a:pPr>
            <a:r>
              <a:rPr lang="en-US" sz="2800" dirty="0" smtClean="0"/>
              <a:t>Seek to minimize cost of conviction for client.</a:t>
            </a:r>
          </a:p>
        </p:txBody>
      </p:sp>
      <p:pic>
        <p:nvPicPr>
          <p:cNvPr id="7172" name="lawschool.mp3">
            <a:hlinkClick r:id="" action="ppaction://media"/>
          </p:cNvPr>
          <p:cNvPicPr>
            <a:picLocks noRot="1" noChangeAspect="1" noChangeArrowheads="1"/>
          </p:cNvPicPr>
          <p:nvPr>
            <a:audioFile r:link="rId1"/>
          </p:nvPr>
        </p:nvPicPr>
        <p:blipFill>
          <a:blip r:embed="rId5" cstate="print"/>
          <a:srcRect/>
          <a:stretch>
            <a:fillRect/>
          </a:stretch>
        </p:blipFill>
        <p:spPr bwMode="auto">
          <a:xfrm>
            <a:off x="8610600" y="4724400"/>
            <a:ext cx="152400" cy="152400"/>
          </a:xfrm>
          <a:prstGeom prst="rect">
            <a:avLst/>
          </a:prstGeom>
          <a:noFill/>
          <a:ln w="9525">
            <a:noFill/>
            <a:miter lim="800000"/>
            <a:headEnd/>
            <a:tailEnd/>
          </a:ln>
        </p:spPr>
      </p:pic>
      <p:pic>
        <p:nvPicPr>
          <p:cNvPr id="5125" name="Picture 6" descr="P000032473"/>
          <p:cNvPicPr>
            <a:picLocks noChangeAspect="1" noChangeArrowheads="1"/>
          </p:cNvPicPr>
          <p:nvPr/>
        </p:nvPicPr>
        <p:blipFill>
          <a:blip r:embed="rId6" cstate="print"/>
          <a:srcRect/>
          <a:stretch>
            <a:fillRect/>
          </a:stretch>
        </p:blipFill>
        <p:spPr bwMode="auto">
          <a:xfrm>
            <a:off x="6988175" y="2743200"/>
            <a:ext cx="2155825" cy="3160713"/>
          </a:xfrm>
          <a:prstGeom prst="rect">
            <a:avLst/>
          </a:prstGeom>
          <a:noFill/>
          <a:ln w="9525">
            <a:noFill/>
            <a:miter lim="800000"/>
            <a:headEnd/>
            <a:tailEnd/>
          </a:ln>
        </p:spPr>
      </p:pic>
      <p:pic>
        <p:nvPicPr>
          <p:cNvPr id="12" name="lawschool.mp3">
            <a:hlinkClick r:id="" action="ppaction://media"/>
          </p:cNvPr>
          <p:cNvPicPr>
            <a:picLocks noRot="1" noChangeAspect="1"/>
          </p:cNvPicPr>
          <p:nvPr>
            <a:audioFile r:link="rId2"/>
          </p:nvPr>
        </p:nvPicPr>
        <p:blipFill>
          <a:blip r:embed="rId7" cstate="print"/>
          <a:srcRect/>
          <a:stretch>
            <a:fillRect/>
          </a:stretch>
        </p:blipFill>
        <p:spPr bwMode="auto">
          <a:xfrm>
            <a:off x="4419600" y="3276600"/>
            <a:ext cx="304800" cy="304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5904" fill="hold"/>
                                        <p:tgtEl>
                                          <p:spTgt spid="12"/>
                                        </p:tgtEl>
                                      </p:cBhvr>
                                    </p:cmd>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7171">
                                            <p:txEl>
                                              <p:pRg st="0" end="0"/>
                                            </p:txEl>
                                          </p:spTgt>
                                        </p:tgtEl>
                                        <p:attrNameLst>
                                          <p:attrName>style.visibility</p:attrName>
                                        </p:attrNameLst>
                                      </p:cBhvr>
                                      <p:to>
                                        <p:strVal val="visible"/>
                                      </p:to>
                                    </p:set>
                                    <p:animEffect transition="in" filter="blinds(horizontal)">
                                      <p:cBhvr>
                                        <p:cTn id="11" dur="500"/>
                                        <p:tgtEl>
                                          <p:spTgt spid="7171">
                                            <p:txEl>
                                              <p:pRg st="0" end="0"/>
                                            </p:txEl>
                                          </p:spTgt>
                                        </p:tgtEl>
                                      </p:cBhvr>
                                    </p:animEffect>
                                  </p:childTnLst>
                                  <p:subTnLst>
                                    <p:animClr>
                                      <p:cBhvr override="childStyle">
                                        <p:cTn dur="1" fill="hold" display="0" masterRel="nextClick" afterEffect="1"/>
                                        <p:tgtEl>
                                          <p:spTgt spid="7171">
                                            <p:txEl>
                                              <p:pRg st="0" end="0"/>
                                            </p:txEl>
                                          </p:spTgt>
                                        </p:tgtEl>
                                        <p:attrNameLst>
                                          <p:attrName>ppt_c</p:attrName>
                                        </p:attrNameLst>
                                      </p:cBhvr>
                                      <p:to>
                                        <a:schemeClr val="bg2"/>
                                      </p:to>
                                    </p:animClr>
                                  </p:sub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7171">
                                            <p:txEl>
                                              <p:pRg st="1" end="1"/>
                                            </p:txEl>
                                          </p:spTgt>
                                        </p:tgtEl>
                                        <p:attrNameLst>
                                          <p:attrName>style.visibility</p:attrName>
                                        </p:attrNameLst>
                                      </p:cBhvr>
                                      <p:to>
                                        <p:strVal val="visible"/>
                                      </p:to>
                                    </p:set>
                                    <p:animEffect transition="in" filter="blinds(horizontal)">
                                      <p:cBhvr>
                                        <p:cTn id="16" dur="500"/>
                                        <p:tgtEl>
                                          <p:spTgt spid="7171">
                                            <p:txEl>
                                              <p:pRg st="1" end="1"/>
                                            </p:txEl>
                                          </p:spTgt>
                                        </p:tgtEl>
                                      </p:cBhvr>
                                    </p:animEffect>
                                  </p:childTnLst>
                                  <p:subTnLst>
                                    <p:animClr>
                                      <p:cBhvr override="childStyle">
                                        <p:cTn dur="1" fill="hold" display="0" masterRel="nextClick" afterEffect="1"/>
                                        <p:tgtEl>
                                          <p:spTgt spid="7171">
                                            <p:txEl>
                                              <p:pRg st="1" end="1"/>
                                            </p:txEl>
                                          </p:spTgt>
                                        </p:tgtEl>
                                        <p:attrNameLst>
                                          <p:attrName>ppt_c</p:attrName>
                                        </p:attrNameLst>
                                      </p:cBhvr>
                                      <p:to>
                                        <a:schemeClr val="bg2"/>
                                      </p:to>
                                    </p:animClr>
                                  </p:sub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blinds(horizontal)">
                                      <p:cBhvr>
                                        <p:cTn id="21" dur="500"/>
                                        <p:tgtEl>
                                          <p:spTgt spid="7171">
                                            <p:txEl>
                                              <p:pRg st="2" end="2"/>
                                            </p:txEl>
                                          </p:spTgt>
                                        </p:tgtEl>
                                      </p:cBhvr>
                                    </p:animEffect>
                                  </p:childTnLst>
                                  <p:subTnLst>
                                    <p:animClr>
                                      <p:cBhvr override="childStyle">
                                        <p:cTn dur="1" fill="hold" display="0" masterRel="nextClick" afterEffect="1"/>
                                        <p:tgtEl>
                                          <p:spTgt spid="7171">
                                            <p:txEl>
                                              <p:pRg st="2" end="2"/>
                                            </p:txEl>
                                          </p:spTgt>
                                        </p:tgtEl>
                                        <p:attrNameLst>
                                          <p:attrName>ppt_c</p:attrName>
                                        </p:attrNameLst>
                                      </p:cBhvr>
                                      <p:to>
                                        <a:schemeClr val="bg2"/>
                                      </p:to>
                                    </p:animClr>
                                  </p:sub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7171">
                                            <p:txEl>
                                              <p:pRg st="3" end="3"/>
                                            </p:txEl>
                                          </p:spTgt>
                                        </p:tgtEl>
                                        <p:attrNameLst>
                                          <p:attrName>style.visibility</p:attrName>
                                        </p:attrNameLst>
                                      </p:cBhvr>
                                      <p:to>
                                        <p:strVal val="visible"/>
                                      </p:to>
                                    </p:set>
                                    <p:animEffect transition="in" filter="blinds(horizontal)">
                                      <p:cBhvr>
                                        <p:cTn id="26" dur="500"/>
                                        <p:tgtEl>
                                          <p:spTgt spid="7171">
                                            <p:txEl>
                                              <p:pRg st="3" end="3"/>
                                            </p:txEl>
                                          </p:spTgt>
                                        </p:tgtEl>
                                      </p:cBhvr>
                                    </p:animEffect>
                                  </p:childTnLst>
                                  <p:subTnLst>
                                    <p:animClr>
                                      <p:cBhvr override="childStyle">
                                        <p:cTn dur="1" fill="hold" display="0" masterRel="nextClick" afterEffect="1"/>
                                        <p:tgtEl>
                                          <p:spTgt spid="7171">
                                            <p:txEl>
                                              <p:pRg st="3" end="3"/>
                                            </p:txEl>
                                          </p:spTgt>
                                        </p:tgtEl>
                                        <p:attrNameLst>
                                          <p:attrName>ppt_c</p:attrName>
                                        </p:attrNameLst>
                                      </p:cBhvr>
                                      <p:to>
                                        <a:schemeClr val="bg2"/>
                                      </p:to>
                                    </p:animClr>
                                  </p:sub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7171">
                                            <p:txEl>
                                              <p:pRg st="4" end="4"/>
                                            </p:txEl>
                                          </p:spTgt>
                                        </p:tgtEl>
                                        <p:attrNameLst>
                                          <p:attrName>style.visibility</p:attrName>
                                        </p:attrNameLst>
                                      </p:cBhvr>
                                      <p:to>
                                        <p:strVal val="visible"/>
                                      </p:to>
                                    </p:set>
                                    <p:animEffect transition="in" filter="blinds(horizontal)">
                                      <p:cBhvr>
                                        <p:cTn id="31" dur="500"/>
                                        <p:tgtEl>
                                          <p:spTgt spid="7171">
                                            <p:txEl>
                                              <p:pRg st="4" end="4"/>
                                            </p:txEl>
                                          </p:spTgt>
                                        </p:tgtEl>
                                      </p:cBhvr>
                                    </p:animEffect>
                                  </p:childTnLst>
                                  <p:subTnLst>
                                    <p:animClr>
                                      <p:cBhvr override="childStyle">
                                        <p:cTn dur="1" fill="hold" display="0" masterRel="nextClick" afterEffect="1"/>
                                        <p:tgtEl>
                                          <p:spTgt spid="7171">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audio>
              <p:cMediaNode showWhenStopped="0">
                <p:cTn id="32" fill="hold" display="0">
                  <p:stCondLst>
                    <p:cond delay="indefinite"/>
                  </p:stCondLst>
                  <p:endCondLst>
                    <p:cond evt="onPrev" delay="0">
                      <p:tgtEl>
                        <p:sldTgt/>
                      </p:tgtEl>
                    </p:cond>
                    <p:cond evt="onStopAudio" delay="0">
                      <p:tgtEl>
                        <p:sldTgt/>
                      </p:tgtEl>
                    </p:cond>
                  </p:endCondLst>
                </p:cTn>
                <p:tgtEl>
                  <p:spTgt spid="7172"/>
                </p:tgtEl>
              </p:cMediaNode>
            </p:audio>
            <p:audio>
              <p:cMediaNode showWhenStopped="0">
                <p:cTn id="33" fill="hold" display="0">
                  <p:stCondLst>
                    <p:cond delay="indefinite"/>
                  </p:stCondLst>
                  <p:endCondLst>
                    <p:cond evt="onNext" delay="0">
                      <p:tgtEl>
                        <p:sldTgt/>
                      </p:tgtEl>
                    </p:cond>
                    <p:cond evt="onPrev" delay="0">
                      <p:tgtEl>
                        <p:sldTgt/>
                      </p:tgtEl>
                    </p:cond>
                    <p:cond evt="onStopAudio" delay="0">
                      <p:tgtEl>
                        <p:sldTgt/>
                      </p:tgtEl>
                    </p:cond>
                  </p:endCondLst>
                </p:cTn>
                <p:tgtEl>
                  <p:spTgt spid="12"/>
                </p:tgtEl>
              </p:cMediaNode>
            </p:audio>
          </p:childTnLst>
        </p:cTn>
      </p:par>
    </p:tnLst>
    <p:bldLst>
      <p:bldP spid="7171"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914400" y="1524000"/>
            <a:ext cx="8229600" cy="1143000"/>
          </a:xfrm>
        </p:spPr>
        <p:txBody>
          <a:bodyPr/>
          <a:lstStyle/>
          <a:p>
            <a:pPr eaLnBrk="1" hangingPunct="1"/>
            <a:r>
              <a:rPr lang="en-US" smtClean="0"/>
              <a:t>Plea Bargains</a:t>
            </a:r>
          </a:p>
        </p:txBody>
      </p:sp>
      <p:sp>
        <p:nvSpPr>
          <p:cNvPr id="6147" name="Rectangle 3"/>
          <p:cNvSpPr>
            <a:spLocks noGrp="1" noChangeArrowheads="1"/>
          </p:cNvSpPr>
          <p:nvPr>
            <p:ph type="body" idx="1"/>
          </p:nvPr>
        </p:nvSpPr>
        <p:spPr>
          <a:xfrm>
            <a:off x="2743200" y="2514600"/>
            <a:ext cx="6400800" cy="3154363"/>
          </a:xfrm>
        </p:spPr>
        <p:txBody>
          <a:bodyPr/>
          <a:lstStyle/>
          <a:p>
            <a:pPr eaLnBrk="1" hangingPunct="1">
              <a:lnSpc>
                <a:spcPct val="90000"/>
              </a:lnSpc>
              <a:buFontTx/>
              <a:buNone/>
            </a:pPr>
            <a:r>
              <a:rPr lang="en-US" sz="2800" smtClean="0">
                <a:solidFill>
                  <a:srgbClr val="FF0000"/>
                </a:solidFill>
              </a:rPr>
              <a:t>	</a:t>
            </a:r>
            <a:r>
              <a:rPr lang="en-US" sz="2600" smtClean="0">
                <a:solidFill>
                  <a:srgbClr val="FF0000"/>
                </a:solidFill>
              </a:rPr>
              <a:t>A plea bargain occurs when a </a:t>
            </a:r>
            <a:r>
              <a:rPr lang="en-US" sz="2600" u="sng" smtClean="0">
                <a:solidFill>
                  <a:srgbClr val="FF0000"/>
                </a:solidFill>
              </a:rPr>
              <a:t>judge allows</a:t>
            </a:r>
            <a:r>
              <a:rPr lang="en-US" sz="2600" smtClean="0">
                <a:solidFill>
                  <a:srgbClr val="FF0000"/>
                </a:solidFill>
              </a:rPr>
              <a:t> a defendant to plead guilty to a lesser offense or fewer charges, or to arrange a lesser penalty in exchange for a guilty plea.  The defendant benefits by minimizing penalty.  The prosecution/ society benefits by saving time and money and getting a conviction on a weak case.</a:t>
            </a:r>
          </a:p>
        </p:txBody>
      </p:sp>
      <p:pic>
        <p:nvPicPr>
          <p:cNvPr id="6148" name="Picture 5" descr="detour"/>
          <p:cNvPicPr>
            <a:picLocks noChangeAspect="1" noChangeArrowheads="1"/>
          </p:cNvPicPr>
          <p:nvPr/>
        </p:nvPicPr>
        <p:blipFill>
          <a:blip r:embed="rId5" cstate="print"/>
          <a:srcRect/>
          <a:stretch>
            <a:fillRect/>
          </a:stretch>
        </p:blipFill>
        <p:spPr bwMode="auto">
          <a:xfrm>
            <a:off x="0" y="4514850"/>
            <a:ext cx="3124200" cy="2343150"/>
          </a:xfrm>
          <a:prstGeom prst="rect">
            <a:avLst/>
          </a:prstGeom>
          <a:noFill/>
          <a:ln w="9525">
            <a:noFill/>
            <a:miter lim="800000"/>
            <a:headEnd/>
            <a:tailEnd/>
          </a:ln>
        </p:spPr>
      </p:pic>
      <p:pic>
        <p:nvPicPr>
          <p:cNvPr id="6149" name="Picture 9" descr="full_pedophile"/>
          <p:cNvPicPr>
            <a:picLocks noChangeAspect="1" noChangeArrowheads="1"/>
          </p:cNvPicPr>
          <p:nvPr/>
        </p:nvPicPr>
        <p:blipFill>
          <a:blip r:embed="rId6" cstate="print"/>
          <a:srcRect/>
          <a:stretch>
            <a:fillRect/>
          </a:stretch>
        </p:blipFill>
        <p:spPr bwMode="auto">
          <a:xfrm>
            <a:off x="0" y="1295400"/>
            <a:ext cx="2874963" cy="2081213"/>
          </a:xfrm>
          <a:prstGeom prst="rect">
            <a:avLst/>
          </a:prstGeom>
          <a:noFill/>
          <a:ln w="9525">
            <a:noFill/>
            <a:miter lim="800000"/>
            <a:headEnd/>
            <a:tailEnd/>
          </a:ln>
        </p:spPr>
      </p:pic>
      <p:pic>
        <p:nvPicPr>
          <p:cNvPr id="6150" name="Picture 11" descr="0312Plea_Bargain_1"/>
          <p:cNvPicPr>
            <a:picLocks noChangeAspect="1" noChangeArrowheads="1"/>
          </p:cNvPicPr>
          <p:nvPr/>
        </p:nvPicPr>
        <p:blipFill>
          <a:blip r:embed="rId7" cstate="print"/>
          <a:srcRect/>
          <a:stretch>
            <a:fillRect/>
          </a:stretch>
        </p:blipFill>
        <p:spPr bwMode="auto">
          <a:xfrm>
            <a:off x="7162800" y="5486400"/>
            <a:ext cx="1981200" cy="1216025"/>
          </a:xfrm>
          <a:prstGeom prst="rect">
            <a:avLst/>
          </a:prstGeom>
          <a:noFill/>
          <a:ln w="9525">
            <a:noFill/>
            <a:miter lim="800000"/>
            <a:headEnd/>
            <a:tailEnd/>
          </a:ln>
        </p:spPr>
      </p:pic>
      <p:pic>
        <p:nvPicPr>
          <p:cNvPr id="8204" name="polacd03.mp3">
            <a:hlinkClick r:id="" action="ppaction://media"/>
          </p:cNvPr>
          <p:cNvPicPr>
            <a:picLocks noRot="1" noChangeAspect="1" noChangeArrowheads="1"/>
          </p:cNvPicPr>
          <p:nvPr>
            <a:audioFile r:link="rId1"/>
          </p:nvPr>
        </p:nvPicPr>
        <p:blipFill>
          <a:blip r:embed="rId8" cstate="print"/>
          <a:srcRect/>
          <a:stretch>
            <a:fillRect/>
          </a:stretch>
        </p:blipFill>
        <p:spPr bwMode="auto">
          <a:xfrm>
            <a:off x="9067800" y="6781800"/>
            <a:ext cx="76200" cy="76200"/>
          </a:xfrm>
          <a:prstGeom prst="rect">
            <a:avLst/>
          </a:prstGeom>
          <a:noFill/>
          <a:ln w="9525">
            <a:noFill/>
            <a:miter lim="800000"/>
            <a:headEnd/>
            <a:tailEnd/>
          </a:ln>
        </p:spPr>
      </p:pic>
      <p:pic>
        <p:nvPicPr>
          <p:cNvPr id="8208" name="polacd03.mp3">
            <a:hlinkClick r:id="" action="ppaction://media"/>
          </p:cNvPr>
          <p:cNvPicPr>
            <a:picLocks noRot="1" noChangeAspect="1" noChangeArrowheads="1"/>
          </p:cNvPicPr>
          <p:nvPr>
            <a:audioFile r:link="rId2"/>
          </p:nvPr>
        </p:nvPicPr>
        <p:blipFill>
          <a:blip r:embed="rId9" cstate="print"/>
          <a:srcRect/>
          <a:stretch>
            <a:fillRect/>
          </a:stretch>
        </p:blipFill>
        <p:spPr bwMode="auto">
          <a:xfrm>
            <a:off x="4419600" y="3276600"/>
            <a:ext cx="304800" cy="304800"/>
          </a:xfrm>
          <a:prstGeom prst="rect">
            <a:avLst/>
          </a:prstGeom>
          <a:noFill/>
          <a:ln w="9525">
            <a:noFill/>
            <a:miter lim="800000"/>
            <a:headEnd/>
            <a:tailEnd/>
          </a:ln>
        </p:spPr>
      </p:pic>
      <p:pic>
        <p:nvPicPr>
          <p:cNvPr id="8209" name="polacd03.mp3">
            <a:hlinkClick r:id="" action="ppaction://media"/>
          </p:cNvPr>
          <p:cNvPicPr>
            <a:picLocks noRot="1" noChangeAspect="1" noChangeArrowheads="1"/>
          </p:cNvPicPr>
          <p:nvPr>
            <a:audioFile r:link="rId2"/>
          </p:nvPr>
        </p:nvPicPr>
        <p:blipFill>
          <a:blip r:embed="rId9" cstate="print"/>
          <a:srcRect/>
          <a:stretch>
            <a:fillRect/>
          </a:stretch>
        </p:blipFill>
        <p:spPr bwMode="auto">
          <a:xfrm>
            <a:off x="4419600" y="3276600"/>
            <a:ext cx="304800" cy="304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707" fill="hold"/>
                                        <p:tgtEl>
                                          <p:spTgt spid="820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204"/>
                </p:tgtEl>
              </p:cMediaNode>
            </p:audio>
            <p:seq concurrent="1" nextAc="seek">
              <p:cTn id="8" restart="whenNotActive" fill="hold" evtFilter="cancelBubble" nodeType="interactiveSeq">
                <p:stCondLst>
                  <p:cond evt="onClick" delay="0">
                    <p:tgtEl>
                      <p:spTgt spid="8208"/>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1707" fill="hold"/>
                                        <p:tgtEl>
                                          <p:spTgt spid="8208"/>
                                        </p:tgtEl>
                                      </p:cBhvr>
                                    </p:cmd>
                                  </p:childTnLst>
                                </p:cTn>
                              </p:par>
                            </p:childTnLst>
                          </p:cTn>
                        </p:par>
                      </p:childTnLst>
                    </p:cTn>
                  </p:par>
                </p:childTnLst>
              </p:cTn>
              <p:nextCondLst>
                <p:cond evt="onClick" delay="0">
                  <p:tgtEl>
                    <p:spTgt spid="8208"/>
                  </p:tgtEl>
                </p:cond>
              </p:nextCondLst>
            </p:seq>
            <p:audio>
              <p:cMediaNode showWhenStopped="0">
                <p:cTn id="13" fill="hold" display="0">
                  <p:stCondLst>
                    <p:cond delay="indefinite"/>
                  </p:stCondLst>
                  <p:endCondLst>
                    <p:cond evt="onNext" delay="0">
                      <p:tgtEl>
                        <p:sldTgt/>
                      </p:tgtEl>
                    </p:cond>
                    <p:cond evt="onPrev" delay="0">
                      <p:tgtEl>
                        <p:sldTgt/>
                      </p:tgtEl>
                    </p:cond>
                    <p:cond evt="onStopAudio" delay="0">
                      <p:tgtEl>
                        <p:sldTgt/>
                      </p:tgtEl>
                    </p:cond>
                  </p:endCondLst>
                </p:cTn>
                <p:tgtEl>
                  <p:spTgt spid="8208"/>
                </p:tgtEl>
              </p:cMediaNode>
            </p:audio>
            <p:audio>
              <p:cMediaNode showWhenStopped="0">
                <p:cTn id="14" fill="hold" display="0">
                  <p:stCondLst>
                    <p:cond delay="indefinite"/>
                  </p:stCondLst>
                  <p:endCondLst>
                    <p:cond evt="onNext" delay="0">
                      <p:tgtEl>
                        <p:sldTgt/>
                      </p:tgtEl>
                    </p:cond>
                    <p:cond evt="onPrev" delay="0">
                      <p:tgtEl>
                        <p:sldTgt/>
                      </p:tgtEl>
                    </p:cond>
                    <p:cond evt="onStopAudio" delay="0">
                      <p:tgtEl>
                        <p:sldTgt/>
                      </p:tgtEl>
                    </p:cond>
                  </p:endCondLst>
                </p:cTn>
                <p:tgtEl>
                  <p:spTgt spid="8209"/>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Cost of conviction</a:t>
            </a:r>
          </a:p>
        </p:txBody>
      </p:sp>
      <p:sp>
        <p:nvSpPr>
          <p:cNvPr id="9219" name="Rectangle 3"/>
          <p:cNvSpPr>
            <a:spLocks noGrp="1" noChangeArrowheads="1"/>
          </p:cNvSpPr>
          <p:nvPr>
            <p:ph type="body" idx="1"/>
          </p:nvPr>
        </p:nvSpPr>
        <p:spPr>
          <a:xfrm>
            <a:off x="1295400" y="2362200"/>
            <a:ext cx="5105400" cy="4191000"/>
          </a:xfrm>
        </p:spPr>
        <p:txBody>
          <a:bodyPr/>
          <a:lstStyle/>
          <a:p>
            <a:pPr eaLnBrk="1" hangingPunct="1"/>
            <a:r>
              <a:rPr lang="en-US" smtClean="0">
                <a:solidFill>
                  <a:srgbClr val="FF0000"/>
                </a:solidFill>
              </a:rPr>
              <a:t>Jail or prison</a:t>
            </a:r>
          </a:p>
          <a:p>
            <a:pPr eaLnBrk="1" hangingPunct="1"/>
            <a:r>
              <a:rPr lang="en-US" smtClean="0">
                <a:solidFill>
                  <a:srgbClr val="FF0000"/>
                </a:solidFill>
              </a:rPr>
              <a:t>Fine and/or restitution</a:t>
            </a:r>
          </a:p>
          <a:p>
            <a:pPr eaLnBrk="1" hangingPunct="1"/>
            <a:r>
              <a:rPr lang="en-US" smtClean="0">
                <a:solidFill>
                  <a:srgbClr val="FF0000"/>
                </a:solidFill>
              </a:rPr>
              <a:t>Forfeiture, counseling, community service</a:t>
            </a:r>
          </a:p>
          <a:p>
            <a:pPr eaLnBrk="1" hangingPunct="1"/>
            <a:r>
              <a:rPr lang="en-US" smtClean="0">
                <a:solidFill>
                  <a:srgbClr val="FF0000"/>
                </a:solidFill>
              </a:rPr>
              <a:t>Reduced employment opportunity</a:t>
            </a:r>
          </a:p>
          <a:p>
            <a:pPr eaLnBrk="1" hangingPunct="1"/>
            <a:r>
              <a:rPr lang="en-US" smtClean="0">
                <a:solidFill>
                  <a:srgbClr val="FF0000"/>
                </a:solidFill>
              </a:rPr>
              <a:t>Ex-con label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0-#ppt_w/2"/>
                                          </p:val>
                                        </p:tav>
                                        <p:tav tm="100000">
                                          <p:val>
                                            <p:strVal val="#ppt_x"/>
                                          </p:val>
                                        </p:tav>
                                      </p:tavLst>
                                    </p:anim>
                                    <p:anim calcmode="lin" valueType="num">
                                      <p:cBhvr additive="base">
                                        <p:cTn id="8" dur="500" fill="hold"/>
                                        <p:tgtEl>
                                          <p:spTgt spid="921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shreg.wav"/>
                                        </p:tgtEl>
                                      </p:cMediaNode>
                                    </p:audio>
                                  </p:sub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9219">
                                            <p:txEl>
                                              <p:pRg st="0" end="0"/>
                                            </p:txEl>
                                          </p:spTgt>
                                        </p:tgtEl>
                                        <p:attrNameLst>
                                          <p:attrName>style.visibility</p:attrName>
                                        </p:attrNameLst>
                                      </p:cBhvr>
                                      <p:to>
                                        <p:strVal val="visible"/>
                                      </p:to>
                                    </p:set>
                                    <p:animEffect transition="in" filter="slide(fromBottom)">
                                      <p:cBhvr>
                                        <p:cTn id="13" dur="500"/>
                                        <p:tgtEl>
                                          <p:spTgt spid="9219">
                                            <p:txEl>
                                              <p:pRg st="0" end="0"/>
                                            </p:txEl>
                                          </p:spTgt>
                                        </p:tgtEl>
                                      </p:cBhvr>
                                    </p:animEffect>
                                  </p:childTnLst>
                                  <p:subTnLst>
                                    <p:animClr>
                                      <p:cBhvr override="childStyle">
                                        <p:cTn dur="1" fill="hold" display="0" masterRel="nextClick" afterEffect="1"/>
                                        <p:tgtEl>
                                          <p:spTgt spid="9219">
                                            <p:txEl>
                                              <p:pRg st="0" end="0"/>
                                            </p:txEl>
                                          </p:spTgt>
                                        </p:tgtEl>
                                        <p:attrNameLst>
                                          <p:attrName>ppt_c</p:attrName>
                                        </p:attrNameLst>
                                      </p:cBhvr>
                                      <p:to>
                                        <a:schemeClr val="bg2"/>
                                      </p:to>
                                    </p:animClr>
                                  </p:sub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9219">
                                            <p:txEl>
                                              <p:pRg st="1" end="1"/>
                                            </p:txEl>
                                          </p:spTgt>
                                        </p:tgtEl>
                                        <p:attrNameLst>
                                          <p:attrName>style.visibility</p:attrName>
                                        </p:attrNameLst>
                                      </p:cBhvr>
                                      <p:to>
                                        <p:strVal val="visible"/>
                                      </p:to>
                                    </p:set>
                                    <p:animEffect transition="in" filter="slide(fromBottom)">
                                      <p:cBhvr>
                                        <p:cTn id="18" dur="500"/>
                                        <p:tgtEl>
                                          <p:spTgt spid="9219">
                                            <p:txEl>
                                              <p:pRg st="1" end="1"/>
                                            </p:txEl>
                                          </p:spTgt>
                                        </p:tgtEl>
                                      </p:cBhvr>
                                    </p:animEffect>
                                  </p:childTnLst>
                                  <p:subTnLst>
                                    <p:animClr>
                                      <p:cBhvr override="childStyle">
                                        <p:cTn dur="1" fill="hold" display="0" masterRel="nextClick" afterEffect="1"/>
                                        <p:tgtEl>
                                          <p:spTgt spid="9219">
                                            <p:txEl>
                                              <p:pRg st="1" end="1"/>
                                            </p:txEl>
                                          </p:spTgt>
                                        </p:tgtEl>
                                        <p:attrNameLst>
                                          <p:attrName>ppt_c</p:attrName>
                                        </p:attrNameLst>
                                      </p:cBhvr>
                                      <p:to>
                                        <a:schemeClr val="bg2"/>
                                      </p:to>
                                    </p:animClr>
                                  </p:sub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9219">
                                            <p:txEl>
                                              <p:pRg st="2" end="2"/>
                                            </p:txEl>
                                          </p:spTgt>
                                        </p:tgtEl>
                                        <p:attrNameLst>
                                          <p:attrName>style.visibility</p:attrName>
                                        </p:attrNameLst>
                                      </p:cBhvr>
                                      <p:to>
                                        <p:strVal val="visible"/>
                                      </p:to>
                                    </p:set>
                                    <p:animEffect transition="in" filter="slide(fromBottom)">
                                      <p:cBhvr>
                                        <p:cTn id="23" dur="500"/>
                                        <p:tgtEl>
                                          <p:spTgt spid="9219">
                                            <p:txEl>
                                              <p:pRg st="2" end="2"/>
                                            </p:txEl>
                                          </p:spTgt>
                                        </p:tgtEl>
                                      </p:cBhvr>
                                    </p:animEffect>
                                  </p:childTnLst>
                                  <p:subTnLst>
                                    <p:animClr>
                                      <p:cBhvr override="childStyle">
                                        <p:cTn dur="1" fill="hold" display="0" masterRel="nextClick" afterEffect="1"/>
                                        <p:tgtEl>
                                          <p:spTgt spid="9219">
                                            <p:txEl>
                                              <p:pRg st="2" end="2"/>
                                            </p:txEl>
                                          </p:spTgt>
                                        </p:tgtEl>
                                        <p:attrNameLst>
                                          <p:attrName>ppt_c</p:attrName>
                                        </p:attrNameLst>
                                      </p:cBhvr>
                                      <p:to>
                                        <a:schemeClr val="bg2"/>
                                      </p:to>
                                    </p:animClr>
                                  </p:subTnLst>
                                </p:cTn>
                              </p:par>
                            </p:childTnLst>
                          </p:cTn>
                        </p:par>
                      </p:childTnLst>
                    </p:cTn>
                  </p:par>
                  <p:par>
                    <p:cTn id="24" fill="hold">
                      <p:stCondLst>
                        <p:cond delay="indefinite"/>
                      </p:stCondLst>
                      <p:childTnLst>
                        <p:par>
                          <p:cTn id="25" fill="hold">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9219">
                                            <p:txEl>
                                              <p:pRg st="3" end="3"/>
                                            </p:txEl>
                                          </p:spTgt>
                                        </p:tgtEl>
                                        <p:attrNameLst>
                                          <p:attrName>style.visibility</p:attrName>
                                        </p:attrNameLst>
                                      </p:cBhvr>
                                      <p:to>
                                        <p:strVal val="visible"/>
                                      </p:to>
                                    </p:set>
                                    <p:animEffect transition="in" filter="slide(fromBottom)">
                                      <p:cBhvr>
                                        <p:cTn id="28" dur="500"/>
                                        <p:tgtEl>
                                          <p:spTgt spid="9219">
                                            <p:txEl>
                                              <p:pRg st="3" end="3"/>
                                            </p:txEl>
                                          </p:spTgt>
                                        </p:tgtEl>
                                      </p:cBhvr>
                                    </p:animEffect>
                                  </p:childTnLst>
                                  <p:subTnLst>
                                    <p:animClr>
                                      <p:cBhvr override="childStyle">
                                        <p:cTn dur="1" fill="hold" display="0" masterRel="nextClick" afterEffect="1"/>
                                        <p:tgtEl>
                                          <p:spTgt spid="9219">
                                            <p:txEl>
                                              <p:pRg st="3" end="3"/>
                                            </p:txEl>
                                          </p:spTgt>
                                        </p:tgtEl>
                                        <p:attrNameLst>
                                          <p:attrName>ppt_c</p:attrName>
                                        </p:attrNameLst>
                                      </p:cBhvr>
                                      <p:to>
                                        <a:schemeClr val="bg2"/>
                                      </p:to>
                                    </p:animClr>
                                  </p:subTnLst>
                                </p:cTn>
                              </p:par>
                            </p:childTnLst>
                          </p:cTn>
                        </p:par>
                      </p:childTnLst>
                    </p:cTn>
                  </p:par>
                  <p:par>
                    <p:cTn id="29" fill="hold">
                      <p:stCondLst>
                        <p:cond delay="indefinite"/>
                      </p:stCondLst>
                      <p:childTnLst>
                        <p:par>
                          <p:cTn id="30" fill="hold">
                            <p:stCondLst>
                              <p:cond delay="0"/>
                            </p:stCondLst>
                            <p:childTnLst>
                              <p:par>
                                <p:cTn id="31" presetID="12" presetClass="entr" presetSubtype="4" fill="hold" grpId="0" nodeType="clickEffect">
                                  <p:stCondLst>
                                    <p:cond delay="0"/>
                                  </p:stCondLst>
                                  <p:childTnLst>
                                    <p:set>
                                      <p:cBhvr>
                                        <p:cTn id="32" dur="1" fill="hold">
                                          <p:stCondLst>
                                            <p:cond delay="0"/>
                                          </p:stCondLst>
                                        </p:cTn>
                                        <p:tgtEl>
                                          <p:spTgt spid="9219">
                                            <p:txEl>
                                              <p:pRg st="4" end="4"/>
                                            </p:txEl>
                                          </p:spTgt>
                                        </p:tgtEl>
                                        <p:attrNameLst>
                                          <p:attrName>style.visibility</p:attrName>
                                        </p:attrNameLst>
                                      </p:cBhvr>
                                      <p:to>
                                        <p:strVal val="visible"/>
                                      </p:to>
                                    </p:set>
                                    <p:animEffect transition="in" filter="slide(fromBottom)">
                                      <p:cBhvr>
                                        <p:cTn id="33" dur="500"/>
                                        <p:tgtEl>
                                          <p:spTgt spid="9219">
                                            <p:txEl>
                                              <p:pRg st="4" end="4"/>
                                            </p:txEl>
                                          </p:spTgt>
                                        </p:tgtEl>
                                      </p:cBhvr>
                                    </p:animEffect>
                                  </p:childTnLst>
                                  <p:subTnLst>
                                    <p:animClr>
                                      <p:cBhvr override="childStyle">
                                        <p:cTn dur="1" fill="hold" display="0" masterRel="nextClick" afterEffect="1"/>
                                        <p:tgtEl>
                                          <p:spTgt spid="9219">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9219"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An Information</a:t>
            </a:r>
          </a:p>
        </p:txBody>
      </p:sp>
      <p:sp>
        <p:nvSpPr>
          <p:cNvPr id="8195" name="Rectangle 3"/>
          <p:cNvSpPr>
            <a:spLocks noGrp="1" noChangeArrowheads="1"/>
          </p:cNvSpPr>
          <p:nvPr>
            <p:ph type="body" idx="1"/>
          </p:nvPr>
        </p:nvSpPr>
        <p:spPr/>
        <p:txBody>
          <a:bodyPr/>
          <a:lstStyle/>
          <a:p>
            <a:pPr eaLnBrk="1" hangingPunct="1">
              <a:buFontTx/>
              <a:buNone/>
            </a:pPr>
            <a:r>
              <a:rPr lang="en-US" sz="2800" smtClean="0"/>
              <a:t>	</a:t>
            </a:r>
            <a:r>
              <a:rPr lang="en-US" sz="2800" smtClean="0">
                <a:solidFill>
                  <a:srgbClr val="FF0000"/>
                </a:solidFill>
              </a:rPr>
              <a:t>An information is a legal statement specifying what law it is alleged that the defendant has violated and the details of the offense, such as the time, date, and location involved.</a:t>
            </a:r>
            <a:r>
              <a:rPr lang="en-US" sz="2800" smtClean="0"/>
              <a:t>  An information may be filed before or after an arrest has been made.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The Trial Process</a:t>
            </a:r>
          </a:p>
        </p:txBody>
      </p:sp>
      <p:sp>
        <p:nvSpPr>
          <p:cNvPr id="11267" name="Rectangle 3"/>
          <p:cNvSpPr>
            <a:spLocks noGrp="1" noChangeArrowheads="1"/>
          </p:cNvSpPr>
          <p:nvPr>
            <p:ph type="body" idx="1"/>
          </p:nvPr>
        </p:nvSpPr>
        <p:spPr/>
        <p:txBody>
          <a:bodyPr/>
          <a:lstStyle/>
          <a:p>
            <a:pPr eaLnBrk="1" hangingPunct="1">
              <a:lnSpc>
                <a:spcPct val="90000"/>
              </a:lnSpc>
              <a:buFontTx/>
              <a:buNone/>
            </a:pPr>
            <a:r>
              <a:rPr lang="en-US" sz="2800" smtClean="0"/>
              <a:t>	Though not all of the process we will discuss will apply to all trials, there are three crucial elements of the American criminal justice process.</a:t>
            </a:r>
          </a:p>
          <a:p>
            <a:pPr eaLnBrk="1" hangingPunct="1">
              <a:lnSpc>
                <a:spcPct val="90000"/>
              </a:lnSpc>
              <a:buFont typeface="Wingdings" pitchFamily="2" charset="2"/>
              <a:buChar char="Ø"/>
            </a:pPr>
            <a:r>
              <a:rPr lang="en-US" sz="2800" smtClean="0">
                <a:solidFill>
                  <a:srgbClr val="FF0000"/>
                </a:solidFill>
              </a:rPr>
              <a:t>A defendant is presumed innocent until proven guilty.</a:t>
            </a:r>
          </a:p>
          <a:p>
            <a:pPr eaLnBrk="1" hangingPunct="1">
              <a:lnSpc>
                <a:spcPct val="90000"/>
              </a:lnSpc>
              <a:buFont typeface="Wingdings" pitchFamily="2" charset="2"/>
              <a:buChar char="Ø"/>
            </a:pPr>
            <a:r>
              <a:rPr lang="en-US" sz="2800" smtClean="0"/>
              <a:t>The burden of proof rests with the prosecution.</a:t>
            </a:r>
          </a:p>
          <a:p>
            <a:pPr eaLnBrk="1" hangingPunct="1">
              <a:lnSpc>
                <a:spcPct val="90000"/>
              </a:lnSpc>
              <a:buFont typeface="Wingdings" pitchFamily="2" charset="2"/>
              <a:buChar char="Ø"/>
            </a:pPr>
            <a:r>
              <a:rPr lang="en-US" sz="2800" smtClean="0"/>
              <a:t>The trial activity itself must be fair.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p:cTn id="7" dur="1000" fill="hold"/>
                                        <p:tgtEl>
                                          <p:spTgt spid="1126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126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126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1267">
                                            <p:txEl>
                                              <p:pRg st="0" end="0"/>
                                            </p:txEl>
                                          </p:spTgt>
                                        </p:tgtEl>
                                        <p:attrNameLst>
                                          <p:attrName>ppt_y</p:attrName>
                                        </p:attrNameLst>
                                      </p:cBhvr>
                                      <p:tavLst>
                                        <p:tav tm="0" fmla="#ppt_y+(sin(-2*pi*(1-$))*-#ppt_x+cos(-2*pi*(1-$))*(1-#ppt_y))*(1-$)">
                                          <p:val>
                                            <p:fltVal val="0"/>
                                          </p:val>
                                        </p:tav>
                                        <p:tav tm="100000">
                                          <p:val>
                                            <p:fltVal val="1"/>
                                          </p:val>
                                        </p:tav>
                                      </p:tavLst>
                                    </p:anim>
                                  </p:childTnLst>
                                  <p:subTnLst>
                                    <p:animClr>
                                      <p:cBhvr override="childStyle">
                                        <p:cTn dur="1" fill="hold" display="0" masterRel="nextClick" afterEffect="1"/>
                                        <p:tgtEl>
                                          <p:spTgt spid="11267">
                                            <p:txEl>
                                              <p:pRg st="0" end="0"/>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1267">
                                            <p:txEl>
                                              <p:pRg st="1" end="1"/>
                                            </p:txEl>
                                          </p:spTgt>
                                        </p:tgtEl>
                                        <p:attrNameLst>
                                          <p:attrName>style.visibility</p:attrName>
                                        </p:attrNameLst>
                                      </p:cBhvr>
                                      <p:to>
                                        <p:strVal val="visible"/>
                                      </p:to>
                                    </p:set>
                                    <p:anim calcmode="lin" valueType="num">
                                      <p:cBhvr>
                                        <p:cTn id="15" dur="1000" fill="hold"/>
                                        <p:tgtEl>
                                          <p:spTgt spid="11267">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1267">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1267">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1267">
                                            <p:txEl>
                                              <p:pRg st="1" end="1"/>
                                            </p:txEl>
                                          </p:spTgt>
                                        </p:tgtEl>
                                        <p:attrNameLst>
                                          <p:attrName>ppt_y</p:attrName>
                                        </p:attrNameLst>
                                      </p:cBhvr>
                                      <p:tavLst>
                                        <p:tav tm="0" fmla="#ppt_y+(sin(-2*pi*(1-$))*-#ppt_x+cos(-2*pi*(1-$))*(1-#ppt_y))*(1-$)">
                                          <p:val>
                                            <p:fltVal val="0"/>
                                          </p:val>
                                        </p:tav>
                                        <p:tav tm="100000">
                                          <p:val>
                                            <p:fltVal val="1"/>
                                          </p:val>
                                        </p:tav>
                                      </p:tavLst>
                                    </p:anim>
                                  </p:childTnLst>
                                  <p:subTnLst>
                                    <p:animClr>
                                      <p:cBhvr override="childStyle">
                                        <p:cTn dur="1" fill="hold" display="0" masterRel="nextClick" afterEffect="1"/>
                                        <p:tgtEl>
                                          <p:spTgt spid="11267">
                                            <p:txEl>
                                              <p:pRg st="1" end="1"/>
                                            </p:txEl>
                                          </p:spTgt>
                                        </p:tgtEl>
                                        <p:attrNameLst>
                                          <p:attrName>ppt_c</p:attrName>
                                        </p:attrNameLst>
                                      </p:cBhvr>
                                      <p:to>
                                        <a:schemeClr val="bg2"/>
                                      </p:to>
                                    </p:animClr>
                                  </p:sub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11267">
                                            <p:txEl>
                                              <p:pRg st="2" end="2"/>
                                            </p:txEl>
                                          </p:spTgt>
                                        </p:tgtEl>
                                        <p:attrNameLst>
                                          <p:attrName>style.visibility</p:attrName>
                                        </p:attrNameLst>
                                      </p:cBhvr>
                                      <p:to>
                                        <p:strVal val="visible"/>
                                      </p:to>
                                    </p:set>
                                    <p:anim calcmode="lin" valueType="num">
                                      <p:cBhvr>
                                        <p:cTn id="23" dur="1000" fill="hold"/>
                                        <p:tgtEl>
                                          <p:spTgt spid="11267">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11267">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11267">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1267">
                                            <p:txEl>
                                              <p:pRg st="2" end="2"/>
                                            </p:txEl>
                                          </p:spTgt>
                                        </p:tgtEl>
                                        <p:attrNameLst>
                                          <p:attrName>ppt_y</p:attrName>
                                        </p:attrNameLst>
                                      </p:cBhvr>
                                      <p:tavLst>
                                        <p:tav tm="0" fmla="#ppt_y+(sin(-2*pi*(1-$))*-#ppt_x+cos(-2*pi*(1-$))*(1-#ppt_y))*(1-$)">
                                          <p:val>
                                            <p:fltVal val="0"/>
                                          </p:val>
                                        </p:tav>
                                        <p:tav tm="100000">
                                          <p:val>
                                            <p:fltVal val="1"/>
                                          </p:val>
                                        </p:tav>
                                      </p:tavLst>
                                    </p:anim>
                                  </p:childTnLst>
                                  <p:subTnLst>
                                    <p:animClr>
                                      <p:cBhvr override="childStyle">
                                        <p:cTn dur="1" fill="hold" display="0" masterRel="nextClick" afterEffect="1"/>
                                        <p:tgtEl>
                                          <p:spTgt spid="11267">
                                            <p:txEl>
                                              <p:pRg st="2" end="2"/>
                                            </p:txEl>
                                          </p:spTgt>
                                        </p:tgtEl>
                                        <p:attrNameLst>
                                          <p:attrName>ppt_c</p:attrName>
                                        </p:attrNameLst>
                                      </p:cBhvr>
                                      <p:to>
                                        <a:schemeClr val="bg2"/>
                                      </p:to>
                                    </p:animClr>
                                  </p:sub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11267">
                                            <p:txEl>
                                              <p:pRg st="3" end="3"/>
                                            </p:txEl>
                                          </p:spTgt>
                                        </p:tgtEl>
                                        <p:attrNameLst>
                                          <p:attrName>style.visibility</p:attrName>
                                        </p:attrNameLst>
                                      </p:cBhvr>
                                      <p:to>
                                        <p:strVal val="visible"/>
                                      </p:to>
                                    </p:set>
                                    <p:anim calcmode="lin" valueType="num">
                                      <p:cBhvr>
                                        <p:cTn id="31" dur="1000" fill="hold"/>
                                        <p:tgtEl>
                                          <p:spTgt spid="11267">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11267">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11267">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11267">
                                            <p:txEl>
                                              <p:pRg st="3" end="3"/>
                                            </p:txEl>
                                          </p:spTgt>
                                        </p:tgtEl>
                                        <p:attrNameLst>
                                          <p:attrName>ppt_y</p:attrName>
                                        </p:attrNameLst>
                                      </p:cBhvr>
                                      <p:tavLst>
                                        <p:tav tm="0" fmla="#ppt_y+(sin(-2*pi*(1-$))*-#ppt_x+cos(-2*pi*(1-$))*(1-#ppt_y))*(1-$)">
                                          <p:val>
                                            <p:fltVal val="0"/>
                                          </p:val>
                                        </p:tav>
                                        <p:tav tm="100000">
                                          <p:val>
                                            <p:fltVal val="1"/>
                                          </p:val>
                                        </p:tav>
                                      </p:tavLst>
                                    </p:anim>
                                  </p:childTnLst>
                                  <p:subTnLst>
                                    <p:animClr>
                                      <p:cBhvr override="childStyle">
                                        <p:cTn dur="1" fill="hold" display="0" masterRel="nextClick" afterEffect="1"/>
                                        <p:tgtEl>
                                          <p:spTgt spid="11267">
                                            <p:txEl>
                                              <p:pRg st="3" end="3"/>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Arraignment</a:t>
            </a:r>
          </a:p>
        </p:txBody>
      </p:sp>
      <p:sp>
        <p:nvSpPr>
          <p:cNvPr id="14339" name="Rectangle 3"/>
          <p:cNvSpPr>
            <a:spLocks noGrp="1" noChangeArrowheads="1"/>
          </p:cNvSpPr>
          <p:nvPr>
            <p:ph type="body" idx="1"/>
          </p:nvPr>
        </p:nvSpPr>
        <p:spPr/>
        <p:txBody>
          <a:bodyPr/>
          <a:lstStyle/>
          <a:p>
            <a:pPr eaLnBrk="1" hangingPunct="1">
              <a:buFontTx/>
              <a:buNone/>
            </a:pPr>
            <a:r>
              <a:rPr lang="en-US" smtClean="0">
                <a:solidFill>
                  <a:srgbClr val="FF0000"/>
                </a:solidFill>
              </a:rPr>
              <a:t>	At the arraignment the defendant is given a chance to enter a plea after being fully advised of the charges.  </a:t>
            </a:r>
          </a:p>
        </p:txBody>
      </p:sp>
      <p:pic>
        <p:nvPicPr>
          <p:cNvPr id="14340" name="Picture 4">
            <a:hlinkClick r:id="" action="ppaction://media"/>
          </p:cNvPr>
          <p:cNvPicPr>
            <a:picLocks noRot="1" noChangeAspect="1" noChangeArrowheads="1"/>
          </p:cNvPicPr>
          <p:nvPr>
            <a:wavAudioFile r:embed="rId1" name="guilt[2].wav"/>
          </p:nvPr>
        </p:nvPicPr>
        <p:blipFill>
          <a:blip r:embed="rId4" cstate="print"/>
          <a:srcRect/>
          <a:stretch>
            <a:fillRect/>
          </a:stretch>
        </p:blipFill>
        <p:spPr bwMode="auto">
          <a:xfrm>
            <a:off x="8991600" y="6705600"/>
            <a:ext cx="152400" cy="1524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4340"/>
                                        </p:tgtEl>
                                      </p:cBhvr>
                                    </p:cmd>
                                  </p:childTnLst>
                                </p:cTn>
                              </p:par>
                            </p:childTnLst>
                          </p:cTn>
                        </p:par>
                      </p:childTnLst>
                    </p:cTn>
                  </p:par>
                  <p:par>
                    <p:cTn id="7" fill="hold">
                      <p:stCondLst>
                        <p:cond delay="indefinite"/>
                      </p:stCondLst>
                      <p:childTnLst>
                        <p:par>
                          <p:cTn id="8" fill="hold">
                            <p:stCondLst>
                              <p:cond delay="0"/>
                            </p:stCondLst>
                            <p:childTnLst>
                              <p:par>
                                <p:cTn id="9" presetID="14" presetClass="entr" presetSubtype="5" fill="hold" grpId="0" nodeType="clickEffect">
                                  <p:stCondLst>
                                    <p:cond delay="0"/>
                                  </p:stCondLst>
                                  <p:childTnLst>
                                    <p:set>
                                      <p:cBhvr>
                                        <p:cTn id="10" dur="1" fill="hold">
                                          <p:stCondLst>
                                            <p:cond delay="0"/>
                                          </p:stCondLst>
                                        </p:cTn>
                                        <p:tgtEl>
                                          <p:spTgt spid="14339">
                                            <p:txEl>
                                              <p:pRg st="0" end="0"/>
                                            </p:txEl>
                                          </p:spTgt>
                                        </p:tgtEl>
                                        <p:attrNameLst>
                                          <p:attrName>style.visibility</p:attrName>
                                        </p:attrNameLst>
                                      </p:cBhvr>
                                      <p:to>
                                        <p:strVal val="visible"/>
                                      </p:to>
                                    </p:set>
                                    <p:animEffect transition="in" filter="randombar(vertical)">
                                      <p:cBhvr>
                                        <p:cTn id="11" dur="500"/>
                                        <p:tgtEl>
                                          <p:spTgt spid="143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12" fill="hold" display="0">
                  <p:stCondLst>
                    <p:cond delay="indefinite"/>
                  </p:stCondLst>
                  <p:endCondLst>
                    <p:cond evt="onPrev" delay="0">
                      <p:tgtEl>
                        <p:sldTgt/>
                      </p:tgtEl>
                    </p:cond>
                    <p:cond evt="onStopAudio" delay="0">
                      <p:tgtEl>
                        <p:sldTgt/>
                      </p:tgtEl>
                    </p:cond>
                  </p:endCondLst>
                </p:cTn>
                <p:tgtEl>
                  <p:spTgt spid="14340"/>
                </p:tgtEl>
              </p:cMediaNode>
            </p:audio>
          </p:childTnLst>
        </p:cTn>
      </p:par>
    </p:tnLst>
    <p:bldLst>
      <p:bldP spid="14339"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788</Words>
  <Application>Microsoft Office PowerPoint</Application>
  <PresentationFormat>On-screen Show (4:3)</PresentationFormat>
  <Paragraphs>142</Paragraphs>
  <Slides>28</Slides>
  <Notes>28</Notes>
  <HiddenSlides>0</HiddenSlides>
  <MMClips>20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Chapter Six</vt:lpstr>
      <vt:lpstr>Trials in the U.S. utilize  an adversarial system</vt:lpstr>
      <vt:lpstr>Roles of the Prosecution</vt:lpstr>
      <vt:lpstr>Roles of defense attorney</vt:lpstr>
      <vt:lpstr>Plea Bargains</vt:lpstr>
      <vt:lpstr>Cost of conviction</vt:lpstr>
      <vt:lpstr>An Information</vt:lpstr>
      <vt:lpstr>The Trial Process</vt:lpstr>
      <vt:lpstr>Arraignment</vt:lpstr>
      <vt:lpstr>Discovery</vt:lpstr>
      <vt:lpstr>Suppression Hearing</vt:lpstr>
      <vt:lpstr>Preliminary Hearing</vt:lpstr>
      <vt:lpstr>Jury Selection</vt:lpstr>
      <vt:lpstr>Criminal Trial Court</vt:lpstr>
      <vt:lpstr>The Trial</vt:lpstr>
      <vt:lpstr>Introducing Evidence</vt:lpstr>
      <vt:lpstr>Who Has To Testify</vt:lpstr>
      <vt:lpstr>Testifying In Court</vt:lpstr>
      <vt:lpstr>Cross-Examination</vt:lpstr>
      <vt:lpstr>Affirmative Defenses</vt:lpstr>
      <vt:lpstr>Closing Arguments</vt:lpstr>
      <vt:lpstr>Jury Instructions</vt:lpstr>
      <vt:lpstr>Jury Deliberations </vt:lpstr>
      <vt:lpstr>Verdict</vt:lpstr>
      <vt:lpstr>Sentencing</vt:lpstr>
      <vt:lpstr>Appeal</vt:lpstr>
      <vt:lpstr>Summary</vt:lpstr>
      <vt:lpstr>Slide 28</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Cameron</dc:creator>
  <cp:lastModifiedBy>Cameron</cp:lastModifiedBy>
  <cp:revision>6</cp:revision>
  <dcterms:created xsi:type="dcterms:W3CDTF">2010-06-10T15:22:20Z</dcterms:created>
  <dcterms:modified xsi:type="dcterms:W3CDTF">2010-08-17T21:48:12Z</dcterms:modified>
</cp:coreProperties>
</file>