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53DCB-9AEE-4D96-A79D-21EA42C9C97C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F2AB5-4630-4FC7-8A31-541EC465B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166455-75DB-46B7-B72A-5AFC95608DA0}" type="slidenum">
              <a:rPr lang="en-US"/>
              <a:pPr/>
              <a:t>1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3DA81F-B8EB-4A53-B6A2-243AE04607D0}" type="slidenum">
              <a:rPr lang="en-US"/>
              <a:pPr/>
              <a:t>10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2E0E98-9873-4230-9470-DA6E6B7FC5D7}" type="slidenum">
              <a:rPr lang="en-US"/>
              <a:pPr/>
              <a:t>11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6E7C1A-3157-43DB-A2F0-43C1D7A600AC}" type="slidenum">
              <a:rPr lang="en-US"/>
              <a:pPr/>
              <a:t>12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DCE09F-EBD9-42A8-BF92-C1F527C09FEA}" type="slidenum">
              <a:rPr lang="en-US"/>
              <a:pPr/>
              <a:t>13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A8CD73-B9A9-4CBB-B4A5-CE31BBAEE7BA}" type="slidenum">
              <a:rPr lang="en-US"/>
              <a:pPr/>
              <a:t>14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6E373C-3DAE-4E55-959E-5247A2E7BF72}" type="slidenum">
              <a:rPr lang="en-US"/>
              <a:pPr/>
              <a:t>15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2C2739-81AE-41C7-863C-415DA5248BCC}" type="slidenum">
              <a:rPr lang="en-US"/>
              <a:pPr/>
              <a:t>16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A8F83A-81DD-43B2-89BB-3CBFABB4546A}" type="slidenum">
              <a:rPr lang="en-US"/>
              <a:pPr/>
              <a:t>17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707555-6B7B-4350-BA6E-8042243840E8}" type="slidenum">
              <a:rPr lang="en-US"/>
              <a:pPr/>
              <a:t>18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192D89-9238-4AE2-909C-A33387447A23}" type="slidenum">
              <a:rPr lang="en-US"/>
              <a:pPr/>
              <a:t>19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C9654A-38F0-4DA8-A5A5-17C420C82154}" type="slidenum">
              <a:rPr lang="en-US"/>
              <a:pPr/>
              <a:t>2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F872DB-6EA5-4E45-ADB8-52CB2BF593FE}" type="slidenum">
              <a:rPr lang="en-US"/>
              <a:pPr/>
              <a:t>20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F34745-5B72-442B-8DB1-729F533DDF98}" type="slidenum">
              <a:rPr lang="en-US"/>
              <a:pPr/>
              <a:t>21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3B230C-7D9F-4AD7-90C1-5AA305792AF5}" type="slidenum">
              <a:rPr lang="en-US"/>
              <a:pPr/>
              <a:t>22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A45074-2316-466F-A5EF-971395962A22}" type="slidenum">
              <a:rPr lang="en-US"/>
              <a:pPr/>
              <a:t>23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7A84C5-FBEE-4A72-9A49-A1BAADA2AD2D}" type="slidenum">
              <a:rPr lang="en-US"/>
              <a:pPr/>
              <a:t>24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BA7349-B826-450B-85CB-E61F8DB66CD6}" type="slidenum">
              <a:rPr lang="en-US"/>
              <a:pPr/>
              <a:t>25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2A237C-FC70-468E-B7CC-8E4FCF11C615}" type="slidenum">
              <a:rPr lang="en-US"/>
              <a:pPr/>
              <a:t>26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96B238-D037-4C71-9857-068C1E5893F6}" type="slidenum">
              <a:rPr lang="en-US"/>
              <a:pPr/>
              <a:t>27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34426A-2EB1-45B1-A5FC-75D237E251E1}" type="slidenum">
              <a:rPr lang="en-US"/>
              <a:pPr/>
              <a:t>28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F71A74-1121-4F3B-A785-13391038B3C8}" type="slidenum">
              <a:rPr lang="en-US"/>
              <a:pPr/>
              <a:t>29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F95739-6F7F-463C-8E85-47AC867E9D8A}" type="slidenum">
              <a:rPr lang="en-US"/>
              <a:pPr/>
              <a:t>3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6DDDFE-B8B7-4D36-9DD0-8377C58DF254}" type="slidenum">
              <a:rPr lang="en-US"/>
              <a:pPr/>
              <a:t>30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8CED7F-20D4-458D-A1EC-F6E585E2EAD2}" type="slidenum">
              <a:rPr lang="en-US"/>
              <a:pPr/>
              <a:t>31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36B2FF-5A5C-48C8-939A-9AC79831E676}" type="slidenum">
              <a:rPr lang="en-US"/>
              <a:pPr/>
              <a:t>32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69B73C-80DF-43B7-BBD6-0D644AF6BF02}" type="slidenum">
              <a:rPr lang="en-US"/>
              <a:pPr/>
              <a:t>33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E08204-F096-416E-94FF-7BA7E8241B5C}" type="slidenum">
              <a:rPr lang="en-US"/>
              <a:pPr/>
              <a:t>34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2DA4E3-3A00-4242-9E9F-DCAB11EC993B}" type="slidenum">
              <a:rPr lang="en-US"/>
              <a:pPr/>
              <a:t>35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FB611D-DD18-4867-9726-EA607669ED0E}" type="slidenum">
              <a:rPr lang="en-US"/>
              <a:pPr/>
              <a:t>36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4248C7-F46D-41AD-A772-09B33C89EB9C}" type="slidenum">
              <a:rPr lang="en-US"/>
              <a:pPr/>
              <a:t>4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432896-15D1-46A4-B45A-F4A1958C8C51}" type="slidenum">
              <a:rPr lang="en-US"/>
              <a:pPr/>
              <a:t>5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3129FF-C694-4DC5-803D-89C28618611A}" type="slidenum">
              <a:rPr lang="en-US"/>
              <a:pPr/>
              <a:t>6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DF8051-B13E-4E3C-926C-30D397293C25}" type="slidenum">
              <a:rPr lang="en-US"/>
              <a:pPr/>
              <a:t>7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7DE80F-F1E2-4FA5-9418-694AF73EAEF8}" type="slidenum">
              <a:rPr lang="en-US"/>
              <a:pPr/>
              <a:t>8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23D7AE-B75B-4ADA-9ED0-28B69E98B19B}" type="slidenum">
              <a:rPr lang="en-US"/>
              <a:pPr/>
              <a:t>9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2A04-62BC-42DD-B003-5AA1591B760D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C110-78B4-4522-9D37-833ED8AA6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2A04-62BC-42DD-B003-5AA1591B760D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C110-78B4-4522-9D37-833ED8AA6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2A04-62BC-42DD-B003-5AA1591B760D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C110-78B4-4522-9D37-833ED8AA6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43200"/>
            <a:ext cx="4038600" cy="3154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743200"/>
            <a:ext cx="4038600" cy="3154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FBF07-72F8-4959-BC2B-BBE4EF202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743200"/>
            <a:ext cx="8229600" cy="1500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395788"/>
            <a:ext cx="8229600" cy="1501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4962E-EFBB-46F7-A08A-9845848D7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743200"/>
            <a:ext cx="4038600" cy="3154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2743200"/>
            <a:ext cx="4038600" cy="31543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AC83A-508E-43D9-9F41-59F70E893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2743200"/>
            <a:ext cx="4038600" cy="31543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743200"/>
            <a:ext cx="4038600" cy="3154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6CBBE-58CA-4B15-9FC3-D6A65D3BE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2A04-62BC-42DD-B003-5AA1591B760D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C110-78B4-4522-9D37-833ED8AA6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2A04-62BC-42DD-B003-5AA1591B760D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C110-78B4-4522-9D37-833ED8AA6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2A04-62BC-42DD-B003-5AA1591B760D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C110-78B4-4522-9D37-833ED8AA6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2A04-62BC-42DD-B003-5AA1591B760D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C110-78B4-4522-9D37-833ED8AA6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2A04-62BC-42DD-B003-5AA1591B760D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C110-78B4-4522-9D37-833ED8AA6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2A04-62BC-42DD-B003-5AA1591B760D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C110-78B4-4522-9D37-833ED8AA6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2A04-62BC-42DD-B003-5AA1591B760D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C110-78B4-4522-9D37-833ED8AA6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2A04-62BC-42DD-B003-5AA1591B760D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C110-78B4-4522-9D37-833ED8AA6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819400"/>
            <a:ext cx="8229600" cy="3306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42A04-62BC-42DD-B003-5AA1591B760D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8C110-78B4-4522-9D37-833ED8AA6B1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New Picture (1).png"/>
          <p:cNvPicPr>
            <a:picLocks noChangeAspect="1"/>
          </p:cNvPicPr>
          <p:nvPr userDrawn="1"/>
        </p:nvPicPr>
        <p:blipFill>
          <a:blip r:embed="rId17" cstate="print"/>
          <a:stretch>
            <a:fillRect/>
          </a:stretch>
        </p:blipFill>
        <p:spPr>
          <a:xfrm>
            <a:off x="2331157" y="228600"/>
            <a:ext cx="4374443" cy="1143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file:///C:\Documents%20and%20Settings\Cameron\My%20Documents\Shared\Movies\exstinct%20donosaurs.mpeg" TargetMode="External"/><Relationship Id="rId1" Type="http://schemas.openxmlformats.org/officeDocument/2006/relationships/video" Target="file:///C:\Documents%20and%20Settings\All%20Users\Documents\Movies\exstinct%20donosaurs.mpeg" TargetMode="External"/><Relationship Id="rId5" Type="http://schemas.openxmlformats.org/officeDocument/2006/relationships/image" Target="../media/image10.png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tiwarposters.co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file:///C:\Documents%20and%20Settings\Cameron\My%20Documents\Shared\Movies\commando.wmv" TargetMode="External"/><Relationship Id="rId1" Type="http://schemas.openxmlformats.org/officeDocument/2006/relationships/video" Target="file:///C:\Documents%20and%20Settings\All%20Users\Documents\Movies\commando.wmv" TargetMode="Externa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file:///C:\Documents%20and%20Settings\Cameron\My%20Documents\Shared\Movies\bounce.mpeg" TargetMode="External"/><Relationship Id="rId1" Type="http://schemas.openxmlformats.org/officeDocument/2006/relationships/video" Target="file:///C:\Documents%20and%20Settings\All%20Users\Documents\Movies\bounce.mpg.mpeg" TargetMode="External"/><Relationship Id="rId5" Type="http://schemas.openxmlformats.org/officeDocument/2006/relationships/image" Target="../media/image22.png"/><Relationship Id="rId4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file:///C:\Documents%20and%20Settings\Cameron\My%20Documents\Shared\Movies\Redneck%20Water%20Skiing.mpg" TargetMode="External"/><Relationship Id="rId1" Type="http://schemas.openxmlformats.org/officeDocument/2006/relationships/video" Target="file:///C:\Documents%20and%20Settings\All%20Users\Documents\Movies\Redneck%20Water%20Skiing.mpg" TargetMode="External"/><Relationship Id="rId5" Type="http://schemas.openxmlformats.org/officeDocument/2006/relationships/image" Target="../media/image26.png"/><Relationship Id="rId4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file:///C:\Documents%20and%20Settings\Cameron\My%20Documents\Shared\Movies\dream%20car.mpeg" TargetMode="External"/><Relationship Id="rId1" Type="http://schemas.openxmlformats.org/officeDocument/2006/relationships/video" Target="file:///C:\Documents%20and%20Settings\All%20Users\Documents\Movies\dream%20car.mpeg" TargetMode="External"/><Relationship Id="rId5" Type="http://schemas.openxmlformats.org/officeDocument/2006/relationships/image" Target="../media/image29.png"/><Relationship Id="rId4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file:///C:\Documents%20and%20Settings\Cameron\My%20Documents\Shared\Movies\fire%20in%20the%20hole.mpg" TargetMode="External"/><Relationship Id="rId1" Type="http://schemas.openxmlformats.org/officeDocument/2006/relationships/video" Target="file:///C:\Documents%20and%20Settings\All%20Users\Documents\Movies\fire%20in%20the%20hole.mpg" TargetMode="External"/><Relationship Id="rId5" Type="http://schemas.openxmlformats.org/officeDocument/2006/relationships/image" Target="../media/image4.jpe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file:///C:\Documents%20and%20Settings\Cameron\My%20Documents\Shared\Movies\helper_1.mpe" TargetMode="External"/><Relationship Id="rId1" Type="http://schemas.openxmlformats.org/officeDocument/2006/relationships/video" Target="file:///C:\Documents%20and%20Settings\All%20Users\Documents\Movies\helper_1.mpe" TargetMode="External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web.ecomplanet.com/DENH7646/ServerContent/MyCustomImages/DENH7646CustomImage0402787.jpg&amp;imgrefurl=http://myweb.ecomplanet.com/DENH7646/mycustompage0011.htm&amp;h=269&amp;w=398&amp;sz=20&amp;tbnid=PdpJlnRLpV8J:&amp;tbnh=81&amp;tbnw=119&amp;start=1&amp;prev=/images?q=1700's+punishment&amp;hl=en&amp;lr=&amp;ie=UTF-8&amp;sa=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txBody>
          <a:bodyPr/>
          <a:lstStyle/>
          <a:p>
            <a:pPr eaLnBrk="1" hangingPunct="1"/>
            <a:r>
              <a:rPr lang="en-US" dirty="0" smtClean="0"/>
              <a:t>Chapter Eight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19400"/>
            <a:ext cx="6400800" cy="2819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Juvenile Justice</a:t>
            </a:r>
          </a:p>
        </p:txBody>
      </p:sp>
      <p:pic>
        <p:nvPicPr>
          <p:cNvPr id="3076" name="Picture 7" descr="jv-leg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463925"/>
            <a:ext cx="2771775" cy="331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Juvenile System</a:t>
            </a:r>
            <a:br>
              <a:rPr lang="en-US" smtClean="0"/>
            </a:b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438400"/>
            <a:ext cx="83058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In the 1880’s, social reformers were able to gain support for a new philosophy “</a:t>
            </a:r>
            <a:r>
              <a:rPr lang="en-US" sz="2400" smtClean="0">
                <a:solidFill>
                  <a:srgbClr val="FF0000"/>
                </a:solidFill>
              </a:rPr>
              <a:t>corrective justice</a:t>
            </a:r>
            <a:r>
              <a:rPr lang="en-US" sz="2400" smtClean="0"/>
              <a:t>”, which rejected severe types of punishment for juveniles.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0000"/>
                </a:solidFill>
              </a:rPr>
              <a:t>The acts of juveniles were viewed as delinquent, rather than criminal.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0000"/>
                </a:solidFill>
              </a:rPr>
              <a:t>Punishment was replaced with rehabilitation.</a:t>
            </a:r>
            <a:r>
              <a:rPr lang="en-US" sz="24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Separate court for juveniles was created.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0000"/>
                </a:solidFill>
              </a:rPr>
              <a:t>First court was created in Cook County, Illinois, in 1899.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By 1910, twenty states had a separate set of juvenile court laws, and by </a:t>
            </a:r>
            <a:r>
              <a:rPr lang="en-US" sz="2400" smtClean="0">
                <a:solidFill>
                  <a:srgbClr val="FF0000"/>
                </a:solidFill>
              </a:rPr>
              <a:t>1945, </a:t>
            </a:r>
            <a:r>
              <a:rPr lang="en-US" sz="2400" b="1" smtClean="0">
                <a:solidFill>
                  <a:srgbClr val="FF0000"/>
                </a:solidFill>
              </a:rPr>
              <a:t>all states</a:t>
            </a:r>
            <a:r>
              <a:rPr lang="en-US" sz="2400" smtClean="0">
                <a:solidFill>
                  <a:srgbClr val="FF0000"/>
                </a:solidFill>
              </a:rPr>
              <a:t> had incorporated a Juvenile Court System.</a:t>
            </a:r>
            <a:r>
              <a:rPr lang="en-US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229600" cy="1371600"/>
          </a:xfrm>
        </p:spPr>
        <p:txBody>
          <a:bodyPr/>
          <a:lstStyle/>
          <a:p>
            <a:pPr eaLnBrk="1" hangingPunct="1"/>
            <a:r>
              <a:rPr lang="en-US" dirty="0" smtClean="0"/>
              <a:t>      Juvenile System	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514600"/>
            <a:ext cx="8382000" cy="3200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The old English philosophy of  </a:t>
            </a:r>
            <a:r>
              <a:rPr lang="en-US" sz="2400" smtClean="0">
                <a:solidFill>
                  <a:srgbClr val="FF0000"/>
                </a:solidFill>
              </a:rPr>
              <a:t>“Parens Patrie”           (parents for the state)</a:t>
            </a:r>
            <a:r>
              <a:rPr lang="en-US" sz="2400" smtClean="0"/>
              <a:t> was adopted by the Juvenile Court system in order to justify court involvement in non-criminal matters.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 the United States, the juvenile court works under the philosophy of </a:t>
            </a:r>
            <a:r>
              <a:rPr lang="en-US" sz="2400" smtClean="0">
                <a:solidFill>
                  <a:srgbClr val="FF0000"/>
                </a:solidFill>
              </a:rPr>
              <a:t>“In Loco Parentis”  (in the place of parents)</a:t>
            </a:r>
            <a:r>
              <a:rPr lang="en-US" sz="2400" smtClean="0"/>
              <a:t> to protect the juvenile.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Under this premise, juveniles do not have their rights taken away, but rather </a:t>
            </a:r>
            <a:r>
              <a:rPr lang="en-US" sz="2400" smtClean="0">
                <a:solidFill>
                  <a:srgbClr val="FF0000"/>
                </a:solidFill>
              </a:rPr>
              <a:t>the court is acting as a parent</a:t>
            </a:r>
            <a:r>
              <a:rPr lang="en-US" sz="2400" smtClean="0"/>
              <a:t> to correct the unacceptable behavior of a child.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4" name="exstinct donosaurs.mpeg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2514600"/>
            <a:ext cx="2438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exstinct donosaurs.mpeg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22860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exstinct donosaurs.mpeg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22860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video fullScrn="1"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6324"/>
                </p:tgtEl>
              </p:cMediaNode>
            </p:video>
            <p:video>
              <p:cMediaNode>
                <p:cTn id="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" fill="hold">
                      <p:stCondLst>
                        <p:cond delay="0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8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 fullScrn="1"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“In Loco Parentis”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2819400"/>
          </a:xfrm>
        </p:spPr>
        <p:txBody>
          <a:bodyPr/>
          <a:lstStyle/>
          <a:p>
            <a:pPr eaLnBrk="1" hangingPunct="1"/>
            <a:r>
              <a:rPr lang="en-US" sz="2400" smtClean="0"/>
              <a:t>Judges would act in the role of a parent, therefore juveniles were not viewed as needing constitutional rights, since the Judge would provide those safeguards.</a:t>
            </a:r>
          </a:p>
          <a:p>
            <a:pPr eaLnBrk="1" hangingPunct="1"/>
            <a:r>
              <a:rPr lang="en-US" sz="2400" smtClean="0"/>
              <a:t>Juvenile proceedings were seen as civil matters.</a:t>
            </a:r>
          </a:p>
          <a:p>
            <a:pPr eaLnBrk="1" hangingPunct="1"/>
            <a:r>
              <a:rPr lang="en-US" sz="2400" smtClean="0"/>
              <a:t>Due to increasing concerns for due process in the adult court system, the Supreme Court, in 1966, acted to change the juvenile justice system. ( Kent vs. U.S. )</a:t>
            </a:r>
          </a:p>
        </p:txBody>
      </p:sp>
      <p:pic>
        <p:nvPicPr>
          <p:cNvPr id="15364" name="Picture 4" descr="168472">
            <a:hlinkClick r:id="rId3" tooltip="CLICK HERE TO VISIT ANTIWARPOSTERS.COM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4876800"/>
            <a:ext cx="3200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</a:t>
            </a:r>
            <a:r>
              <a:rPr lang="en-US" smtClean="0">
                <a:solidFill>
                  <a:srgbClr val="FF0000"/>
                </a:solidFill>
              </a:rPr>
              <a:t>In Re Gault</a:t>
            </a:r>
            <a:r>
              <a:rPr lang="en-US" smtClean="0"/>
              <a:t>”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In 1967, this case changed the philosophy of juvenile justice forever.</a:t>
            </a:r>
          </a:p>
          <a:p>
            <a:pPr eaLnBrk="1" hangingPunct="1"/>
            <a:r>
              <a:rPr lang="en-US" sz="2400" smtClean="0"/>
              <a:t>Juvenile courts no longer could ignore the constitutional rights of juveniles.</a:t>
            </a:r>
          </a:p>
        </p:txBody>
      </p:sp>
      <p:pic>
        <p:nvPicPr>
          <p:cNvPr id="16388" name="Picture 10" descr="image004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76838" y="2743200"/>
            <a:ext cx="2981325" cy="31543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600200"/>
          </a:xfrm>
        </p:spPr>
        <p:txBody>
          <a:bodyPr/>
          <a:lstStyle/>
          <a:p>
            <a:pPr eaLnBrk="1" hangingPunct="1"/>
            <a:r>
              <a:rPr lang="en-US" smtClean="0"/>
              <a:t>“</a:t>
            </a:r>
            <a:r>
              <a:rPr lang="en-US" smtClean="0">
                <a:solidFill>
                  <a:srgbClr val="FF0000"/>
                </a:solidFill>
              </a:rPr>
              <a:t>In Re Gault</a:t>
            </a:r>
            <a:r>
              <a:rPr lang="en-US" smtClean="0"/>
              <a:t>”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362200"/>
            <a:ext cx="4038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The Supreme Court granted Juveniles, appearing in court, the following rights: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FF0000"/>
                </a:solidFill>
              </a:rPr>
              <a:t>Access to a lawyer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FF0000"/>
                </a:solidFill>
              </a:rPr>
              <a:t>Adequate notice of charges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FF0000"/>
                </a:solidFill>
              </a:rPr>
              <a:t>Privileges against self-incrimination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FF0000"/>
                </a:solidFill>
              </a:rPr>
              <a:t>Opportunities to confront and cross-examine witnesses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</p:txBody>
      </p:sp>
      <p:pic>
        <p:nvPicPr>
          <p:cNvPr id="17412" name="Picture 7" descr="equal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813300" y="2743200"/>
            <a:ext cx="3708400" cy="31543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</a:t>
            </a:r>
            <a:r>
              <a:rPr lang="en-US" smtClean="0">
                <a:solidFill>
                  <a:srgbClr val="FF0000"/>
                </a:solidFill>
              </a:rPr>
              <a:t>In re Winship</a:t>
            </a:r>
            <a:r>
              <a:rPr lang="en-US" smtClean="0"/>
              <a:t>”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743200"/>
            <a:ext cx="4038600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In 1970, this case further abandoned the civil nature of juvenile justice. </a:t>
            </a:r>
          </a:p>
          <a:p>
            <a:pPr eaLnBrk="1" hangingPunct="1"/>
            <a:r>
              <a:rPr lang="en-US" sz="2400" smtClean="0"/>
              <a:t>The civil standard of </a:t>
            </a:r>
            <a:r>
              <a:rPr lang="en-US" sz="2400" i="1" u="sng" smtClean="0"/>
              <a:t>preponderance of the evidence</a:t>
            </a:r>
            <a:r>
              <a:rPr lang="en-US" sz="2400" smtClean="0"/>
              <a:t> was replaced with the adult court standard of </a:t>
            </a:r>
            <a:r>
              <a:rPr lang="en-US" sz="2400" b="1" i="1" u="sng" smtClean="0">
                <a:solidFill>
                  <a:srgbClr val="FF0000"/>
                </a:solidFill>
              </a:rPr>
              <a:t>beyond a reasonable doubt.</a:t>
            </a:r>
          </a:p>
        </p:txBody>
      </p:sp>
      <p:pic>
        <p:nvPicPr>
          <p:cNvPr id="18436" name="Picture 11" descr="juvenile2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2743200"/>
            <a:ext cx="3935413" cy="31543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676400"/>
          </a:xfrm>
        </p:spPr>
        <p:txBody>
          <a:bodyPr/>
          <a:lstStyle/>
          <a:p>
            <a:pPr eaLnBrk="1" hangingPunct="1"/>
            <a:r>
              <a:rPr lang="en-US" smtClean="0"/>
              <a:t>Juvenile Justice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15240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Juveniles now have all rights afforded to an adult with the notable exception of one.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Any guesses???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i="1" u="sng" smtClean="0">
                <a:solidFill>
                  <a:srgbClr val="FF0000"/>
                </a:solidFill>
              </a:rPr>
              <a:t>Trail by jury</a:t>
            </a:r>
            <a:r>
              <a:rPr lang="en-US" sz="2800" smtClean="0">
                <a:solidFill>
                  <a:srgbClr val="FF0000"/>
                </a:solidFill>
              </a:rPr>
              <a:t> not allowed</a:t>
            </a:r>
            <a:r>
              <a:rPr lang="en-US" sz="2800" smtClean="0"/>
              <a:t>, as stated in the case of Mckeiver v. Pennsylvania.</a:t>
            </a:r>
          </a:p>
        </p:txBody>
      </p:sp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2895600" y="4724400"/>
          <a:ext cx="3095625" cy="1762125"/>
        </p:xfrm>
        <a:graphic>
          <a:graphicData uri="http://schemas.openxmlformats.org/presentationml/2006/ole">
            <p:oleObj spid="_x0000_s1026" name="Photo Editor Photo" r:id="rId4" imgW="3095238" imgH="176237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8" name="commando.wmv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2514600"/>
            <a:ext cx="2438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9" name="commando.wmv">
            <a:hlinkClick r:id="" action="ppaction://media"/>
          </p:cNvPr>
          <p:cNvPicPr>
            <a:picLocks noRot="1" noChangeAspect="1" noChangeArrowheads="1"/>
          </p:cNvPicPr>
          <p:nvPr>
            <a:videoFile r:link="rId2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22860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9999" fill="hold"/>
                                        <p:tgtEl>
                                          <p:spTgt spid="573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7348"/>
                </p:tgtEl>
              </p:cMediaNode>
            </p:video>
            <p:video fullScrn="1">
              <p:cMediaNode>
                <p:cTn id="8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7349"/>
                </p:tgtEl>
              </p:cMediaNode>
            </p:vide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Expungement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743200"/>
            <a:ext cx="8382000" cy="3886200"/>
          </a:xfrm>
        </p:spPr>
        <p:txBody>
          <a:bodyPr/>
          <a:lstStyle/>
          <a:p>
            <a:pPr eaLnBrk="1" hangingPunct="1"/>
            <a:r>
              <a:rPr lang="en-US" sz="2400" smtClean="0"/>
              <a:t>Process in which a record can be sealed.  </a:t>
            </a:r>
          </a:p>
          <a:p>
            <a:pPr eaLnBrk="1" hangingPunct="1"/>
            <a:r>
              <a:rPr lang="en-US" sz="2400" smtClean="0"/>
              <a:t>Expungement applies to all citizens, to include juveniles.</a:t>
            </a:r>
          </a:p>
          <a:p>
            <a:pPr eaLnBrk="1" hangingPunct="1"/>
            <a:r>
              <a:rPr lang="en-US" sz="2400" smtClean="0"/>
              <a:t>Also depends on many factors, to include severity of the juvenile’s record.</a:t>
            </a:r>
          </a:p>
          <a:p>
            <a:pPr eaLnBrk="1" hangingPunct="1"/>
            <a:r>
              <a:rPr lang="en-US" sz="2400" smtClean="0"/>
              <a:t>You must meet all of the following requirements:</a:t>
            </a:r>
          </a:p>
          <a:p>
            <a:pPr lvl="1" eaLnBrk="1" hangingPunct="1"/>
            <a:r>
              <a:rPr lang="en-US" sz="2000" smtClean="0"/>
              <a:t> </a:t>
            </a:r>
            <a:r>
              <a:rPr lang="en-US" sz="2000" b="1" smtClean="0">
                <a:solidFill>
                  <a:srgbClr val="FF0000"/>
                </a:solidFill>
              </a:rPr>
              <a:t>18 years or older</a:t>
            </a:r>
          </a:p>
          <a:p>
            <a:pPr lvl="1" eaLnBrk="1" hangingPunct="1"/>
            <a:r>
              <a:rPr lang="en-US" sz="2000" b="1" smtClean="0"/>
              <a:t>Petition the court for an expungement hearing</a:t>
            </a:r>
          </a:p>
          <a:p>
            <a:pPr lvl="1" eaLnBrk="1" hangingPunct="1"/>
            <a:r>
              <a:rPr lang="en-US" sz="2000" b="1" smtClean="0"/>
              <a:t>Pay a processing fee</a:t>
            </a:r>
          </a:p>
          <a:p>
            <a:pPr lvl="1" eaLnBrk="1" hangingPunct="1"/>
            <a:r>
              <a:rPr lang="en-US" sz="2000" b="1" smtClean="0"/>
              <a:t>Have no convictions for a specific period of time</a:t>
            </a:r>
          </a:p>
          <a:p>
            <a:pPr eaLnBrk="1" hangingPunct="1"/>
            <a:endParaRPr lang="en-US" sz="2400" smtClean="0"/>
          </a:p>
        </p:txBody>
      </p:sp>
      <p:pic>
        <p:nvPicPr>
          <p:cNvPr id="20484" name="Picture 6" descr="BurnBa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4114800"/>
            <a:ext cx="113665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Juvenile Justice System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 juvenile justice system is designed to deal with the problems of </a:t>
            </a:r>
            <a:r>
              <a:rPr lang="en-US" sz="2800" i="1" smtClean="0"/>
              <a:t>delinquent acts</a:t>
            </a:r>
            <a:r>
              <a:rPr lang="en-US" sz="2800" smtClean="0"/>
              <a:t> committed by persons under the age of 18.</a:t>
            </a:r>
          </a:p>
        </p:txBody>
      </p:sp>
      <p:pic>
        <p:nvPicPr>
          <p:cNvPr id="5" name="Picture 4" descr="toilet papered hom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200" y="2514600"/>
            <a:ext cx="2819400" cy="3921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752600"/>
          </a:xfrm>
        </p:spPr>
        <p:txBody>
          <a:bodyPr/>
          <a:lstStyle/>
          <a:p>
            <a:pPr eaLnBrk="1" hangingPunct="1"/>
            <a:r>
              <a:rPr lang="en-US" smtClean="0"/>
              <a:t>Jurisdiction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3058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u="sng" smtClean="0"/>
              <a:t>Juvenile court responsibilities include:</a:t>
            </a:r>
          </a:p>
          <a:p>
            <a:pPr eaLnBrk="1" hangingPunct="1">
              <a:lnSpc>
                <a:spcPct val="90000"/>
              </a:lnSpc>
            </a:pPr>
            <a:endParaRPr lang="en-US" sz="2800" b="1" i="1" smtClean="0"/>
          </a:p>
          <a:p>
            <a:pPr eaLnBrk="1" hangingPunct="1">
              <a:lnSpc>
                <a:spcPct val="90000"/>
              </a:lnSpc>
            </a:pPr>
            <a:r>
              <a:rPr lang="en-US" sz="2800" b="1" i="1" smtClean="0"/>
              <a:t>Criminal violations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i="1" smtClean="0"/>
              <a:t> Status offenses 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i="1" smtClean="0"/>
              <a:t>Child custody issues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i="1" smtClean="0">
                <a:solidFill>
                  <a:srgbClr val="FF0000"/>
                </a:solidFill>
              </a:rPr>
              <a:t>Juvenile court shares concurrent jurisdiction with other courts concerning traffic violations.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i="1" smtClean="0">
                <a:solidFill>
                  <a:srgbClr val="FF0000"/>
                </a:solidFill>
              </a:rPr>
              <a:t>Adults who contribute to the abuse, neglect or delinquency of a minor.</a:t>
            </a:r>
          </a:p>
        </p:txBody>
      </p:sp>
      <p:pic>
        <p:nvPicPr>
          <p:cNvPr id="21509" name="Picture 5" descr="jj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819400"/>
            <a:ext cx="25368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Commissioners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743200"/>
            <a:ext cx="4114800" cy="39624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FF0000"/>
                </a:solidFill>
              </a:rPr>
              <a:t>Judges may appoint qualified persons to serve as commissioners to assist with Juvenile court cases.</a:t>
            </a:r>
          </a:p>
          <a:p>
            <a:pPr eaLnBrk="1" hangingPunct="1"/>
            <a:r>
              <a:rPr lang="en-US" sz="2400" smtClean="0"/>
              <a:t>How many commissioners depends on population.</a:t>
            </a:r>
          </a:p>
          <a:p>
            <a:pPr eaLnBrk="1" hangingPunct="1"/>
            <a:r>
              <a:rPr lang="en-US" sz="2400" smtClean="0"/>
              <a:t>They hear traffic and minor delinquency matters.</a:t>
            </a:r>
          </a:p>
        </p:txBody>
      </p:sp>
      <p:pic>
        <p:nvPicPr>
          <p:cNvPr id="22535" name="Picture 7" descr="enforce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90600" y="2514600"/>
            <a:ext cx="2608263" cy="3810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Interstate Compact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743200"/>
            <a:ext cx="8305800" cy="3962400"/>
          </a:xfrm>
        </p:spPr>
        <p:txBody>
          <a:bodyPr/>
          <a:lstStyle/>
          <a:p>
            <a:pPr eaLnBrk="1" hangingPunct="1"/>
            <a:r>
              <a:rPr lang="en-US" sz="2800" smtClean="0"/>
              <a:t>In 1954, the Council of State Governments, along with other organizations, implemented procedures to return runaway children and youth to the State of their residence.</a:t>
            </a:r>
          </a:p>
          <a:p>
            <a:pPr eaLnBrk="1" hangingPunct="1"/>
            <a:r>
              <a:rPr lang="en-US" sz="2800" smtClean="0"/>
              <a:t>In 1956, Utah joined the Interstate Compact.</a:t>
            </a:r>
          </a:p>
        </p:txBody>
      </p:sp>
      <p:pic>
        <p:nvPicPr>
          <p:cNvPr id="23556" name="Picture 8" descr="image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5181600"/>
            <a:ext cx="1485900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2" name="bounce.mpg.mpeg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0563" y="2332038"/>
            <a:ext cx="2682875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3" name="bounce.mpeg">
            <a:hlinkClick r:id="" action="ppaction://media"/>
          </p:cNvPr>
          <p:cNvPicPr>
            <a:picLocks noRot="1" noChangeAspect="1" noChangeArrowheads="1"/>
          </p:cNvPicPr>
          <p:nvPr>
            <a:vide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2057400"/>
            <a:ext cx="3352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081" fill="hold"/>
                                        <p:tgtEl>
                                          <p:spTgt spid="583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8372"/>
                </p:tgtEl>
              </p:cMediaNode>
            </p:video>
            <p:video fullScrn="1"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8373"/>
                </p:tgtEl>
              </p:cMediaNode>
            </p:vide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/>
              <a:t>SHOCAP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Serious</a:t>
            </a:r>
          </a:p>
          <a:p>
            <a:pPr eaLnBrk="1" hangingPunct="1"/>
            <a:r>
              <a:rPr lang="en-US" sz="2800" smtClean="0"/>
              <a:t>Habitual</a:t>
            </a:r>
          </a:p>
          <a:p>
            <a:pPr eaLnBrk="1" hangingPunct="1"/>
            <a:r>
              <a:rPr lang="en-US" sz="2800" smtClean="0"/>
              <a:t>Offender</a:t>
            </a:r>
          </a:p>
          <a:p>
            <a:pPr eaLnBrk="1" hangingPunct="1"/>
            <a:r>
              <a:rPr lang="en-US" sz="2800" smtClean="0"/>
              <a:t>Comprehensive</a:t>
            </a:r>
          </a:p>
          <a:p>
            <a:pPr eaLnBrk="1" hangingPunct="1"/>
            <a:r>
              <a:rPr lang="en-US" sz="2800" smtClean="0"/>
              <a:t>Action</a:t>
            </a:r>
          </a:p>
          <a:p>
            <a:pPr eaLnBrk="1" hangingPunct="1"/>
            <a:r>
              <a:rPr lang="en-US" sz="2800" smtClean="0"/>
              <a:t>Program</a:t>
            </a:r>
          </a:p>
        </p:txBody>
      </p:sp>
      <p:pic>
        <p:nvPicPr>
          <p:cNvPr id="24584" name="Picture 8" descr="shocap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495800" y="3276600"/>
            <a:ext cx="4038600" cy="1616075"/>
          </a:xfrm>
          <a:noFill/>
        </p:spPr>
      </p:pic>
      <p:sp>
        <p:nvSpPr>
          <p:cNvPr id="25605" name="Rectangle 9"/>
          <p:cNvSpPr>
            <a:spLocks noChangeArrowheads="1"/>
          </p:cNvSpPr>
          <p:nvPr/>
        </p:nvSpPr>
        <p:spPr bwMode="auto">
          <a:xfrm>
            <a:off x="0" y="3246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066800" y="6110288"/>
            <a:ext cx="7315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800"/>
              <a:t>“Giving Troubled Children The Attention That They Truly Deserve”  </a:t>
            </a:r>
            <a:endParaRPr lang="en-US" sz="1800" i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3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 advAuto="0"/>
      <p:bldP spid="2458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Serious Youth Offender Law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2743200"/>
            <a:ext cx="7848600" cy="3154363"/>
          </a:xfrm>
        </p:spPr>
        <p:txBody>
          <a:bodyPr/>
          <a:lstStyle/>
          <a:p>
            <a:pPr eaLnBrk="1" hangingPunct="1"/>
            <a:r>
              <a:rPr lang="en-US" sz="2800" smtClean="0"/>
              <a:t>This Act was established in 1995, creating a procedure which would automatically transfer juvenile offenders to the adult system.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Serious Youth Offender Act</a:t>
            </a:r>
          </a:p>
        </p:txBody>
      </p:sp>
      <p:sp>
        <p:nvSpPr>
          <p:cNvPr id="37891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743200"/>
            <a:ext cx="4038600" cy="3657600"/>
          </a:xfrm>
        </p:spPr>
        <p:txBody>
          <a:bodyPr/>
          <a:lstStyle/>
          <a:p>
            <a:pPr eaLnBrk="1" hangingPunct="1"/>
            <a:r>
              <a:rPr lang="en-US" smtClean="0"/>
              <a:t>The juvenile offender must be </a:t>
            </a:r>
            <a:r>
              <a:rPr lang="en-US" b="1" i="1" smtClean="0"/>
              <a:t>at least 16 years of age</a:t>
            </a:r>
            <a:r>
              <a:rPr lang="en-US" smtClean="0"/>
              <a:t> and meet one of the following criteria:</a:t>
            </a:r>
          </a:p>
          <a:p>
            <a:pPr eaLnBrk="1" hangingPunct="1"/>
            <a:r>
              <a:rPr lang="en-US" sz="1000" smtClean="0"/>
              <a:t>Pictured is an 11 year old boy, Nathaniel Abraham convicted of shooting a stranger with a stolen gun.  He was sentenced to ten years behind bars.  He was Michigan’s first juvenile tried under the allowing him to be tried as an adult.</a:t>
            </a:r>
          </a:p>
        </p:txBody>
      </p:sp>
      <p:pic>
        <p:nvPicPr>
          <p:cNvPr id="27652" name="Picture 5" descr="kids31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486400" y="2667000"/>
            <a:ext cx="2681288" cy="3733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Serious Youth Offender Act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743200"/>
            <a:ext cx="8305800" cy="6019800"/>
          </a:xfrm>
        </p:spPr>
        <p:txBody>
          <a:bodyPr/>
          <a:lstStyle/>
          <a:p>
            <a:pPr eaLnBrk="1" hangingPunct="1"/>
            <a:r>
              <a:rPr lang="en-US" smtClean="0"/>
              <a:t>Juvenile charged with one of the following offenses:</a:t>
            </a:r>
          </a:p>
          <a:p>
            <a:pPr eaLnBrk="1" hangingPunct="1"/>
            <a:r>
              <a:rPr lang="en-US" smtClean="0"/>
              <a:t>Aggravated Arson, Aggravated Assault, Aggravated Kidnapping, Aggravated Burglary, Aggravated Robbery, Aggravated Sexual Assault, Discharge Firearm from a vehicle, Attempted Murder,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Serious Youth Offender Act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Felony offense involving the use of a dangerous weapon with one prior conviction of the same.  </a:t>
            </a:r>
          </a:p>
          <a:p>
            <a:pPr eaLnBrk="1" hangingPunct="1"/>
            <a:r>
              <a:rPr lang="en-US" sz="2800" smtClean="0"/>
              <a:t>If the above criteria is meet, automatic transfer into the adult court system will occur, unless he/she can show they would better be served in the juvenile court system.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Certification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This is the other method of transferring from Juvenile to Adult court.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Prosecution must petition the court.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 hearing will take place with a judge before a decision is made. </a:t>
            </a:r>
            <a:r>
              <a:rPr lang="en-US" sz="2400" i="1" smtClean="0"/>
              <a:t> </a:t>
            </a:r>
            <a:r>
              <a:rPr lang="en-US" sz="2400" smtClean="0"/>
              <a:t>   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pic>
        <p:nvPicPr>
          <p:cNvPr id="30724" name="Picture 7" descr="06_08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2895600"/>
            <a:ext cx="3921125" cy="29257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Delinquent Acts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There are </a:t>
            </a:r>
            <a:r>
              <a:rPr lang="en-US" sz="2800" smtClean="0">
                <a:solidFill>
                  <a:srgbClr val="FF0000"/>
                </a:solidFill>
              </a:rPr>
              <a:t>two</a:t>
            </a:r>
            <a:r>
              <a:rPr lang="en-US" sz="2800" smtClean="0"/>
              <a:t> types of delinquent acts: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7200" y="4114800"/>
            <a:ext cx="8229600" cy="178276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Criminal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Status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Division of Youth Services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Youth Services is a government agency responsible for providing services for runaway juveniles, homeless and ungovernable youth, and children who have been abused, abandoned or neglected.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Division of Youth Services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Numerous programs are provided, two of which are a main concern for youth: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Juvenile Receiving Center</a:t>
            </a:r>
          </a:p>
          <a:p>
            <a:pPr eaLnBrk="1" hangingPunct="1"/>
            <a:r>
              <a:rPr lang="en-US" b="1" smtClean="0"/>
              <a:t>Truancy Prevention Program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6" name="Redneck Water Skiing.mpg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0563" y="2332038"/>
            <a:ext cx="2682875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7" name="Redneck Water Skiing.mpg">
            <a:hlinkClick r:id="" action="ppaction://media"/>
          </p:cNvPr>
          <p:cNvPicPr>
            <a:picLocks noRot="1" noChangeAspect="1" noChangeArrowheads="1"/>
          </p:cNvPicPr>
          <p:nvPr>
            <a:vide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2057400"/>
            <a:ext cx="3352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891" fill="hold"/>
                                        <p:tgtEl>
                                          <p:spTgt spid="593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9396"/>
                </p:tgtEl>
              </p:cMediaNode>
            </p:video>
            <p:video fullScrn="1"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9397"/>
                </p:tgtEl>
              </p:cMediaNode>
            </p:video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Detention Center</a:t>
            </a:r>
          </a:p>
        </p:txBody>
      </p:sp>
      <p:sp>
        <p:nvSpPr>
          <p:cNvPr id="3481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743200"/>
            <a:ext cx="4038600" cy="3429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A secured facility, which holds juveniles, who are deemed to be a risk to society in some manner.  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There are specific guidelines in order for a juvenile to be placed in a detention center.  </a:t>
            </a:r>
            <a:r>
              <a:rPr lang="en-US" sz="2600" smtClean="0">
                <a:solidFill>
                  <a:srgbClr val="FF0000"/>
                </a:solidFill>
              </a:rPr>
              <a:t>No status offenders.</a:t>
            </a:r>
          </a:p>
        </p:txBody>
      </p:sp>
      <p:pic>
        <p:nvPicPr>
          <p:cNvPr id="34820" name="Picture 6" descr="jail3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350963" y="2743200"/>
            <a:ext cx="2249487" cy="31543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Detention Center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solidFill>
                  <a:srgbClr val="FF0000"/>
                </a:solidFill>
              </a:rPr>
              <a:t>A Juvenile can only be held for a 48 hour period (not including weekends and holidays) before he/she must appear before a Juvenile Court Judge.</a:t>
            </a:r>
          </a:p>
          <a:p>
            <a:pPr eaLnBrk="1" hangingPunct="1"/>
            <a:endParaRPr lang="en-US" sz="2400" smtClean="0">
              <a:solidFill>
                <a:srgbClr val="FF0000"/>
              </a:solidFill>
            </a:endParaRPr>
          </a:p>
        </p:txBody>
      </p:sp>
      <p:pic>
        <p:nvPicPr>
          <p:cNvPr id="35844" name="Picture 3" descr="story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232400" y="3252788"/>
            <a:ext cx="2870200" cy="2133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905000"/>
          </a:xfrm>
        </p:spPr>
        <p:txBody>
          <a:bodyPr/>
          <a:lstStyle/>
          <a:p>
            <a:pPr eaLnBrk="1" hangingPunct="1"/>
            <a:r>
              <a:rPr lang="en-US" smtClean="0"/>
              <a:t>Detention Center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4191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When placed into the center, the staff will advise the juvenile of the following: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b="1" i="1" smtClean="0"/>
              <a:t>alleged charges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i="1" smtClean="0"/>
              <a:t>right to make two approved telephone calls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i="1" smtClean="0"/>
              <a:t>current status with Juvenile Court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i="1" smtClean="0"/>
              <a:t>Date, time, and reason for a detention/probable cause hearing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i="1" smtClean="0"/>
              <a:t>right to medical services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i="1" smtClean="0"/>
              <a:t>orientation of the facility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0" name="dream car.mpeg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0563" y="2332038"/>
            <a:ext cx="2682875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1" name="dream car.mpeg">
            <a:hlinkClick r:id="" action="ppaction://media"/>
          </p:cNvPr>
          <p:cNvPicPr>
            <a:picLocks noRot="1" noChangeAspect="1" noChangeArrowheads="1"/>
          </p:cNvPicPr>
          <p:nvPr>
            <a:vide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2057400"/>
            <a:ext cx="3352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402" fill="hold"/>
                                        <p:tgtEl>
                                          <p:spTgt spid="604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0420"/>
                </p:tgtEl>
              </p:cMediaNode>
            </p:video>
            <p:video fullScrn="1"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0421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8" name="fire in the hole.mpg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2514600"/>
            <a:ext cx="2438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9" name="fire in the hole.mpg">
            <a:hlinkClick r:id="" action="ppaction://media"/>
          </p:cNvPr>
          <p:cNvPicPr>
            <a:picLocks noRot="1" noChangeAspect="1" noChangeArrowheads="1"/>
          </p:cNvPicPr>
          <p:nvPr>
            <a:vide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22860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580" fill="hold"/>
                                        <p:tgtEl>
                                          <p:spTgt spid="522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58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0580" fill="hold"/>
                                        <p:tgtEl>
                                          <p:spTgt spid="522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2228"/>
                </p:tgtEl>
              </p:cMediaNode>
            </p:vide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2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5" dur="1" fill="hold"/>
                                        <p:tgtEl>
                                          <p:spTgt spid="522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28"/>
                  </p:tgtEl>
                </p:cond>
              </p:nextCondLst>
            </p:seq>
            <p:video fullScrn="1"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2229"/>
                </p:tgtEl>
              </p:cMediaNode>
            </p:vide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2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1" dur="1" fill="hold"/>
                                        <p:tgtEl>
                                          <p:spTgt spid="522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2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Criminal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800" i="1" smtClean="0">
                <a:solidFill>
                  <a:srgbClr val="FF0000"/>
                </a:solidFill>
              </a:rPr>
              <a:t>An act, if committed by an adult, would be a criminal offense.</a:t>
            </a:r>
          </a:p>
          <a:p>
            <a:pPr eaLnBrk="1" hangingPunct="1"/>
            <a:r>
              <a:rPr lang="en-US" sz="2800" i="1" smtClean="0"/>
              <a:t>Crimes from murder to vandalism.  </a:t>
            </a:r>
          </a:p>
        </p:txBody>
      </p:sp>
      <p:pic>
        <p:nvPicPr>
          <p:cNvPr id="7172" name="Picture 6" descr="photo-Man getting arrest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667000"/>
            <a:ext cx="3098800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Status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2743200"/>
            <a:ext cx="4114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i="1" smtClean="0"/>
              <a:t>An act which is prohibited for minors, but not for those over a certain age.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Examples:       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Curfew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Alcohol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Tobacco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Runaway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Ungovernable and Truancy.</a:t>
            </a:r>
          </a:p>
        </p:txBody>
      </p:sp>
      <p:pic>
        <p:nvPicPr>
          <p:cNvPr id="8196" name="Picture 6" descr="ross_chichism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971800"/>
            <a:ext cx="3962400" cy="290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0" name="helper_1.mpe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0563" y="2332038"/>
            <a:ext cx="2682875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1" name="helper_1.mpe">
            <a:hlinkClick r:id="" action="ppaction://media"/>
          </p:cNvPr>
          <p:cNvPicPr>
            <a:picLocks noRot="1" noChangeAspect="1" noChangeArrowheads="1"/>
          </p:cNvPicPr>
          <p:nvPr>
            <a:vide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2057400"/>
            <a:ext cx="3352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094" fill="hold"/>
                                        <p:tgtEl>
                                          <p:spTgt spid="553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1094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1094" fill="hold"/>
                                        <p:tgtEl>
                                          <p:spTgt spid="553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5300"/>
                </p:tgtEl>
              </p:cMediaNode>
            </p:vide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53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5" dur="1" fill="hold"/>
                                        <p:tgtEl>
                                          <p:spTgt spid="553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00"/>
                  </p:tgtEl>
                </p:cond>
              </p:nextCondLst>
            </p:seq>
            <p:video fullScrn="1"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5301"/>
                </p:tgtEl>
              </p:cMediaNode>
            </p:vide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53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1" dur="1" fill="hold"/>
                                        <p:tgtEl>
                                          <p:spTgt spid="553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01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 of Accountability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As far back as the Roman Justinian Code, </a:t>
            </a:r>
            <a:r>
              <a:rPr lang="en-US" sz="2600" smtClean="0">
                <a:solidFill>
                  <a:srgbClr val="FF0000"/>
                </a:solidFill>
              </a:rPr>
              <a:t>it has been held that children below a certain age are not able to distinguish between right and wrong</a:t>
            </a:r>
            <a:r>
              <a:rPr lang="en-US" sz="2600" smtClean="0"/>
              <a:t> and thus are not responsible for any crime they may commit.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>
                <a:solidFill>
                  <a:srgbClr val="FF0000"/>
                </a:solidFill>
              </a:rPr>
              <a:t>The Romans held that when a child reached the age of 8 or 9, they were held as responsible as an adult would be.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Juvenile System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33600"/>
            <a:ext cx="8229600" cy="1500188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FF0000"/>
                </a:solidFill>
              </a:rPr>
              <a:t>In the 1700’s, in countries such as England, juveniles could be executed for stealing food.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FF0000"/>
                </a:solidFill>
              </a:rPr>
              <a:t>Over 170 offenses were punishable by death.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FF0000"/>
                </a:solidFill>
              </a:rPr>
              <a:t>Other punishments included whipping, branding, and mutilation.</a:t>
            </a:r>
          </a:p>
        </p:txBody>
      </p:sp>
      <p:pic>
        <p:nvPicPr>
          <p:cNvPr id="11268" name="Picture 6" descr="DENH7646CustomImage0402787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343400"/>
            <a:ext cx="3505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9" descr="img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4419600"/>
            <a:ext cx="356552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1252</Words>
  <Application>Microsoft Office PowerPoint</Application>
  <PresentationFormat>On-screen Show (4:3)</PresentationFormat>
  <Paragraphs>163</Paragraphs>
  <Slides>36</Slides>
  <Notes>36</Notes>
  <HiddenSlides>0</HiddenSlides>
  <MMClips>15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Office Theme</vt:lpstr>
      <vt:lpstr>Photo Editor Photo</vt:lpstr>
      <vt:lpstr>Chapter Eight</vt:lpstr>
      <vt:lpstr>Juvenile Justice System</vt:lpstr>
      <vt:lpstr>Delinquent Acts</vt:lpstr>
      <vt:lpstr>Slide 4</vt:lpstr>
      <vt:lpstr>Criminal</vt:lpstr>
      <vt:lpstr>Status</vt:lpstr>
      <vt:lpstr>Slide 7</vt:lpstr>
      <vt:lpstr>Age of Accountability</vt:lpstr>
      <vt:lpstr>Juvenile System </vt:lpstr>
      <vt:lpstr>Juvenile System </vt:lpstr>
      <vt:lpstr>      Juvenile System </vt:lpstr>
      <vt:lpstr>Slide 12</vt:lpstr>
      <vt:lpstr>“In Loco Parentis”</vt:lpstr>
      <vt:lpstr>“In Re Gault”</vt:lpstr>
      <vt:lpstr>“In Re Gault”</vt:lpstr>
      <vt:lpstr>“In re Winship”</vt:lpstr>
      <vt:lpstr>Juvenile Justice</vt:lpstr>
      <vt:lpstr>Slide 18</vt:lpstr>
      <vt:lpstr>Expungement</vt:lpstr>
      <vt:lpstr>Jurisdiction</vt:lpstr>
      <vt:lpstr>Commissioners</vt:lpstr>
      <vt:lpstr>Interstate Compact</vt:lpstr>
      <vt:lpstr>Slide 23</vt:lpstr>
      <vt:lpstr>SHOCAP</vt:lpstr>
      <vt:lpstr>Serious Youth Offender Law</vt:lpstr>
      <vt:lpstr>Serious Youth Offender Act</vt:lpstr>
      <vt:lpstr>Serious Youth Offender Act</vt:lpstr>
      <vt:lpstr>Serious Youth Offender Act</vt:lpstr>
      <vt:lpstr>Certification</vt:lpstr>
      <vt:lpstr>Division of Youth Services</vt:lpstr>
      <vt:lpstr>Division of Youth Services</vt:lpstr>
      <vt:lpstr>Slide 32</vt:lpstr>
      <vt:lpstr>Detention Center</vt:lpstr>
      <vt:lpstr>Detention Center</vt:lpstr>
      <vt:lpstr>Detention Center</vt:lpstr>
      <vt:lpstr>Slide 36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Cameron</dc:creator>
  <cp:lastModifiedBy>Cameron</cp:lastModifiedBy>
  <cp:revision>7</cp:revision>
  <dcterms:created xsi:type="dcterms:W3CDTF">2010-06-10T15:22:20Z</dcterms:created>
  <dcterms:modified xsi:type="dcterms:W3CDTF">2010-08-18T16:09:10Z</dcterms:modified>
</cp:coreProperties>
</file>